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33.jpg" ContentType="image/png"/>
  <Override PartName="/ppt/media/image34.jpg" ContentType="image/png"/>
  <Override PartName="/ppt/media/image35.jpg" ContentType="image/png"/>
  <Override PartName="/ppt/media/image36.jpg" ContentType="image/png"/>
  <Override PartName="/ppt/media/image37.jpg" ContentType="image/png"/>
  <Override PartName="/ppt/media/image38.jpg" ContentType="image/png"/>
  <Override PartName="/ppt/media/image39.jpg" ContentType="image/png"/>
  <Override PartName="/ppt/media/image40.jpg" ContentType="image/png"/>
  <Override PartName="/ppt/media/image41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7"/>
  </p:sldMasterIdLst>
  <p:sldIdLst>
    <p:sldId id="279" r:id="rId38"/>
    <p:sldId id="284" r:id="rId39"/>
    <p:sldId id="281" r:id="rId40"/>
    <p:sldId id="295" r:id="rId41"/>
    <p:sldId id="292" r:id="rId42"/>
    <p:sldId id="291" r:id="rId43"/>
    <p:sldId id="293" r:id="rId44"/>
    <p:sldId id="257" r:id="rId45"/>
    <p:sldId id="260" r:id="rId46"/>
    <p:sldId id="261" r:id="rId47"/>
    <p:sldId id="258" r:id="rId48"/>
    <p:sldId id="262" r:id="rId49"/>
    <p:sldId id="259" r:id="rId50"/>
    <p:sldId id="303" r:id="rId51"/>
    <p:sldId id="289" r:id="rId52"/>
    <p:sldId id="299" r:id="rId53"/>
    <p:sldId id="301" r:id="rId54"/>
    <p:sldId id="268" r:id="rId55"/>
    <p:sldId id="270" r:id="rId56"/>
    <p:sldId id="274" r:id="rId57"/>
    <p:sldId id="288" r:id="rId58"/>
    <p:sldId id="317" r:id="rId59"/>
    <p:sldId id="302" r:id="rId60"/>
    <p:sldId id="318" r:id="rId61"/>
    <p:sldId id="297" r:id="rId62"/>
    <p:sldId id="312" r:id="rId63"/>
    <p:sldId id="287" r:id="rId64"/>
    <p:sldId id="322" r:id="rId65"/>
    <p:sldId id="316" r:id="rId66"/>
    <p:sldId id="308" r:id="rId67"/>
    <p:sldId id="305" r:id="rId68"/>
    <p:sldId id="310" r:id="rId69"/>
    <p:sldId id="311" r:id="rId70"/>
    <p:sldId id="307" r:id="rId71"/>
    <p:sldId id="321" r:id="rId72"/>
    <p:sldId id="290" r:id="rId73"/>
    <p:sldId id="286" r:id="rId74"/>
    <p:sldId id="314" r:id="rId75"/>
    <p:sldId id="319" r:id="rId76"/>
    <p:sldId id="283" r:id="rId77"/>
    <p:sldId id="304" r:id="rId78"/>
    <p:sldId id="320" r:id="rId79"/>
    <p:sldId id="296" r:id="rId80"/>
    <p:sldId id="300" r:id="rId81"/>
    <p:sldId id="285" r:id="rId8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1" autoAdjust="0"/>
    <p:restoredTop sz="94660"/>
  </p:normalViewPr>
  <p:slideViewPr>
    <p:cSldViewPr snapToGrid="0">
      <p:cViewPr varScale="1">
        <p:scale>
          <a:sx n="82" d="100"/>
          <a:sy n="82" d="100"/>
        </p:scale>
        <p:origin x="9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84" Type="http://schemas.openxmlformats.org/officeDocument/2006/relationships/viewProps" Target="viewProp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slideMaster" Target="slideMasters/slideMaster1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74" Type="http://schemas.openxmlformats.org/officeDocument/2006/relationships/slide" Target="slides/slide37.xml"/><Relationship Id="rId79" Type="http://schemas.openxmlformats.org/officeDocument/2006/relationships/slide" Target="slides/slide42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77" Type="http://schemas.openxmlformats.org/officeDocument/2006/relationships/slide" Target="slides/slide40.xml"/><Relationship Id="rId8" Type="http://schemas.openxmlformats.org/officeDocument/2006/relationships/customXml" Target="../customXml/item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80" Type="http://schemas.openxmlformats.org/officeDocument/2006/relationships/slide" Target="slides/slide43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20" Type="http://schemas.openxmlformats.org/officeDocument/2006/relationships/customXml" Target="../customXml/item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slide" Target="slides/slide38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81" Type="http://schemas.openxmlformats.org/officeDocument/2006/relationships/slide" Target="slides/slide44.xml"/><Relationship Id="rId86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2.xml"/><Relationship Id="rId34" Type="http://schemas.openxmlformats.org/officeDocument/2006/relationships/customXml" Target="../customXml/item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slide" Target="slides/slide39.xml"/><Relationship Id="rId7" Type="http://schemas.openxmlformats.org/officeDocument/2006/relationships/customXml" Target="../customXml/item7.xml"/><Relationship Id="rId71" Type="http://schemas.openxmlformats.org/officeDocument/2006/relationships/slide" Target="slides/slide34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66" Type="http://schemas.openxmlformats.org/officeDocument/2006/relationships/slide" Target="slides/slide29.xml"/><Relationship Id="rId61" Type="http://schemas.openxmlformats.org/officeDocument/2006/relationships/slide" Target="slides/slide24.xml"/><Relationship Id="rId82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97676-8004-42A1-AB8A-F1A2FC429A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357A5-D0C1-4ECF-A7E6-4ADDF665872E}">
      <dgm:prSet/>
      <dgm:spPr/>
      <dgm:t>
        <a:bodyPr/>
        <a:lstStyle/>
        <a:p>
          <a:r>
            <a:rPr lang="en-US" dirty="0"/>
            <a:t>Greater global genomic instability, copy number gains in oncogenes, and occasional </a:t>
          </a:r>
          <a:r>
            <a:rPr lang="en-US" b="1" dirty="0">
              <a:solidFill>
                <a:srgbClr val="FFFF00"/>
              </a:solidFill>
            </a:rPr>
            <a:t>BAP1 mutation</a:t>
          </a:r>
          <a:endParaRPr lang="en-US" dirty="0">
            <a:solidFill>
              <a:srgbClr val="FFFF00"/>
            </a:solidFill>
          </a:endParaRPr>
        </a:p>
      </dgm:t>
    </dgm:pt>
    <dgm:pt modelId="{0FBD1470-DAB8-4A51-92D5-E0F2147C35D1}" type="parTrans" cxnId="{F208B7DA-2B95-4E89-8BE3-8894A4C70FB8}">
      <dgm:prSet/>
      <dgm:spPr/>
      <dgm:t>
        <a:bodyPr/>
        <a:lstStyle/>
        <a:p>
          <a:endParaRPr lang="en-US"/>
        </a:p>
      </dgm:t>
    </dgm:pt>
    <dgm:pt modelId="{78D62B18-17FB-489A-962B-D85066A79922}" type="sibTrans" cxnId="{F208B7DA-2B95-4E89-8BE3-8894A4C70FB8}">
      <dgm:prSet/>
      <dgm:spPr/>
      <dgm:t>
        <a:bodyPr/>
        <a:lstStyle/>
        <a:p>
          <a:endParaRPr lang="en-US"/>
        </a:p>
      </dgm:t>
    </dgm:pt>
    <dgm:pt modelId="{15844B97-03E9-4FB0-910F-F357266841F8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Heterogeneous profile </a:t>
          </a:r>
          <a:r>
            <a:rPr lang="en-US" dirty="0"/>
            <a:t>of genetic mutations: FH, TP53, CTNNB1, CASP10, HIF1A, SRC, FOXO4, HOXA13, LHCGR, VHL, IDH2, SDHB, and BRCA2 </a:t>
          </a:r>
        </a:p>
      </dgm:t>
    </dgm:pt>
    <dgm:pt modelId="{6F97D1AB-3ABB-4D68-A905-D79C33BC5100}" type="parTrans" cxnId="{22C26DC4-0A9C-4FEF-BDB8-3180DF80B985}">
      <dgm:prSet/>
      <dgm:spPr/>
      <dgm:t>
        <a:bodyPr/>
        <a:lstStyle/>
        <a:p>
          <a:endParaRPr lang="en-US"/>
        </a:p>
      </dgm:t>
    </dgm:pt>
    <dgm:pt modelId="{2E61C1E5-B17A-4814-9178-0296B652650C}" type="sibTrans" cxnId="{22C26DC4-0A9C-4FEF-BDB8-3180DF80B985}">
      <dgm:prSet/>
      <dgm:spPr/>
      <dgm:t>
        <a:bodyPr/>
        <a:lstStyle/>
        <a:p>
          <a:endParaRPr lang="en-US"/>
        </a:p>
      </dgm:t>
    </dgm:pt>
    <dgm:pt modelId="{0FE5DD11-ED3B-4E07-A051-BFCD4F5695D7}">
      <dgm:prSet/>
      <dgm:spPr/>
      <dgm:t>
        <a:bodyPr/>
        <a:lstStyle/>
        <a:p>
          <a:r>
            <a:rPr lang="en-US" dirty="0"/>
            <a:t>Enrichment of </a:t>
          </a:r>
          <a:r>
            <a:rPr lang="en-US" b="1" dirty="0">
              <a:solidFill>
                <a:srgbClr val="FFFF00"/>
              </a:solidFill>
            </a:rPr>
            <a:t>hypoxia-associated gene mutation </a:t>
          </a:r>
          <a:r>
            <a:rPr lang="en-US" dirty="0"/>
            <a:t>(HIF1A, VHL, SDHB, SRC, IDH2, and FOXO4)</a:t>
          </a:r>
        </a:p>
      </dgm:t>
    </dgm:pt>
    <dgm:pt modelId="{27FC5C9C-270D-47EB-B0A4-EF6E45241130}" type="parTrans" cxnId="{654DB10B-3AF2-4E3E-BC9B-82B30C882B9E}">
      <dgm:prSet/>
      <dgm:spPr/>
      <dgm:t>
        <a:bodyPr/>
        <a:lstStyle/>
        <a:p>
          <a:endParaRPr lang="en-US"/>
        </a:p>
      </dgm:t>
    </dgm:pt>
    <dgm:pt modelId="{727C5C05-39BA-4912-94E8-F10102681CF4}" type="sibTrans" cxnId="{654DB10B-3AF2-4E3E-BC9B-82B30C882B9E}">
      <dgm:prSet/>
      <dgm:spPr/>
      <dgm:t>
        <a:bodyPr/>
        <a:lstStyle/>
        <a:p>
          <a:endParaRPr lang="en-US"/>
        </a:p>
      </dgm:t>
    </dgm:pt>
    <dgm:pt modelId="{1DC1B494-69A7-D449-A4F1-864680FFB9E9}" type="pres">
      <dgm:prSet presAssocID="{5DE97676-8004-42A1-AB8A-F1A2FC429AF3}" presName="linear" presStyleCnt="0">
        <dgm:presLayoutVars>
          <dgm:animLvl val="lvl"/>
          <dgm:resizeHandles val="exact"/>
        </dgm:presLayoutVars>
      </dgm:prSet>
      <dgm:spPr/>
    </dgm:pt>
    <dgm:pt modelId="{87F389CD-6273-DD4D-ABCF-2329EAF4B45E}" type="pres">
      <dgm:prSet presAssocID="{365357A5-D0C1-4ECF-A7E6-4ADDF665872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07756ED-775B-5A41-82AF-81ED16225CFA}" type="pres">
      <dgm:prSet presAssocID="{78D62B18-17FB-489A-962B-D85066A79922}" presName="spacer" presStyleCnt="0"/>
      <dgm:spPr/>
    </dgm:pt>
    <dgm:pt modelId="{DB568452-6CDF-6B42-959D-675B6D71031A}" type="pres">
      <dgm:prSet presAssocID="{15844B97-03E9-4FB0-910F-F357266841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394BA0F-31B0-A546-98BE-13E923E0639D}" type="pres">
      <dgm:prSet presAssocID="{2E61C1E5-B17A-4814-9178-0296B652650C}" presName="spacer" presStyleCnt="0"/>
      <dgm:spPr/>
    </dgm:pt>
    <dgm:pt modelId="{DC7264A1-57EE-3A4A-91CA-2DA3DFAC6137}" type="pres">
      <dgm:prSet presAssocID="{0FE5DD11-ED3B-4E07-A051-BFCD4F5695D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54DB10B-3AF2-4E3E-BC9B-82B30C882B9E}" srcId="{5DE97676-8004-42A1-AB8A-F1A2FC429AF3}" destId="{0FE5DD11-ED3B-4E07-A051-BFCD4F5695D7}" srcOrd="2" destOrd="0" parTransId="{27FC5C9C-270D-47EB-B0A4-EF6E45241130}" sibTransId="{727C5C05-39BA-4912-94E8-F10102681CF4}"/>
    <dgm:cxn modelId="{61816380-1724-F14B-B10B-B6DD1A46DF84}" type="presOf" srcId="{5DE97676-8004-42A1-AB8A-F1A2FC429AF3}" destId="{1DC1B494-69A7-D449-A4F1-864680FFB9E9}" srcOrd="0" destOrd="0" presId="urn:microsoft.com/office/officeart/2005/8/layout/vList2"/>
    <dgm:cxn modelId="{712AE492-5AF5-8740-9922-96821E7330A6}" type="presOf" srcId="{15844B97-03E9-4FB0-910F-F357266841F8}" destId="{DB568452-6CDF-6B42-959D-675B6D71031A}" srcOrd="0" destOrd="0" presId="urn:microsoft.com/office/officeart/2005/8/layout/vList2"/>
    <dgm:cxn modelId="{AE668A9E-B9F1-DE4A-884F-8DCE5D91A804}" type="presOf" srcId="{0FE5DD11-ED3B-4E07-A051-BFCD4F5695D7}" destId="{DC7264A1-57EE-3A4A-91CA-2DA3DFAC6137}" srcOrd="0" destOrd="0" presId="urn:microsoft.com/office/officeart/2005/8/layout/vList2"/>
    <dgm:cxn modelId="{3C9467B3-4650-E447-B6CE-4BD7DDDEDBF3}" type="presOf" srcId="{365357A5-D0C1-4ECF-A7E6-4ADDF665872E}" destId="{87F389CD-6273-DD4D-ABCF-2329EAF4B45E}" srcOrd="0" destOrd="0" presId="urn:microsoft.com/office/officeart/2005/8/layout/vList2"/>
    <dgm:cxn modelId="{22C26DC4-0A9C-4FEF-BDB8-3180DF80B985}" srcId="{5DE97676-8004-42A1-AB8A-F1A2FC429AF3}" destId="{15844B97-03E9-4FB0-910F-F357266841F8}" srcOrd="1" destOrd="0" parTransId="{6F97D1AB-3ABB-4D68-A905-D79C33BC5100}" sibTransId="{2E61C1E5-B17A-4814-9178-0296B652650C}"/>
    <dgm:cxn modelId="{F208B7DA-2B95-4E89-8BE3-8894A4C70FB8}" srcId="{5DE97676-8004-42A1-AB8A-F1A2FC429AF3}" destId="{365357A5-D0C1-4ECF-A7E6-4ADDF665872E}" srcOrd="0" destOrd="0" parTransId="{0FBD1470-DAB8-4A51-92D5-E0F2147C35D1}" sibTransId="{78D62B18-17FB-489A-962B-D85066A79922}"/>
    <dgm:cxn modelId="{E0961252-CB12-DF4F-B13C-E0361BBE5517}" type="presParOf" srcId="{1DC1B494-69A7-D449-A4F1-864680FFB9E9}" destId="{87F389CD-6273-DD4D-ABCF-2329EAF4B45E}" srcOrd="0" destOrd="0" presId="urn:microsoft.com/office/officeart/2005/8/layout/vList2"/>
    <dgm:cxn modelId="{4B1F4912-B82C-F94D-BC3E-5FD31A1F7952}" type="presParOf" srcId="{1DC1B494-69A7-D449-A4F1-864680FFB9E9}" destId="{B07756ED-775B-5A41-82AF-81ED16225CFA}" srcOrd="1" destOrd="0" presId="urn:microsoft.com/office/officeart/2005/8/layout/vList2"/>
    <dgm:cxn modelId="{5ABA4F8D-94E8-9945-A63E-CA40BD1F417F}" type="presParOf" srcId="{1DC1B494-69A7-D449-A4F1-864680FFB9E9}" destId="{DB568452-6CDF-6B42-959D-675B6D71031A}" srcOrd="2" destOrd="0" presId="urn:microsoft.com/office/officeart/2005/8/layout/vList2"/>
    <dgm:cxn modelId="{2465BBBF-2232-0242-8D74-AEE7C9101DF6}" type="presParOf" srcId="{1DC1B494-69A7-D449-A4F1-864680FFB9E9}" destId="{F394BA0F-31B0-A546-98BE-13E923E0639D}" srcOrd="3" destOrd="0" presId="urn:microsoft.com/office/officeart/2005/8/layout/vList2"/>
    <dgm:cxn modelId="{C0409B3C-319B-7249-A273-6C0F71A755C7}" type="presParOf" srcId="{1DC1B494-69A7-D449-A4F1-864680FFB9E9}" destId="{DC7264A1-57EE-3A4A-91CA-2DA3DFAC613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389CD-6273-DD4D-ABCF-2329EAF4B45E}">
      <dsp:nvSpPr>
        <dsp:cNvPr id="0" name=""/>
        <dsp:cNvSpPr/>
      </dsp:nvSpPr>
      <dsp:spPr>
        <a:xfrm>
          <a:off x="0" y="559908"/>
          <a:ext cx="10813773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Greater global genomic instability, copy number gains in oncogenes, and occasional </a:t>
          </a:r>
          <a:r>
            <a:rPr lang="en-US" sz="2500" b="1" kern="1200" dirty="0">
              <a:solidFill>
                <a:srgbClr val="FFFF00"/>
              </a:solidFill>
            </a:rPr>
            <a:t>BAP1 mutation</a:t>
          </a:r>
          <a:endParaRPr lang="en-US" sz="2500" kern="1200" dirty="0">
            <a:solidFill>
              <a:srgbClr val="FFFF00"/>
            </a:solidFill>
          </a:endParaRPr>
        </a:p>
      </dsp:txBody>
      <dsp:txXfrm>
        <a:off x="48547" y="608455"/>
        <a:ext cx="10716679" cy="897406"/>
      </dsp:txXfrm>
    </dsp:sp>
    <dsp:sp modelId="{DB568452-6CDF-6B42-959D-675B6D71031A}">
      <dsp:nvSpPr>
        <dsp:cNvPr id="0" name=""/>
        <dsp:cNvSpPr/>
      </dsp:nvSpPr>
      <dsp:spPr>
        <a:xfrm>
          <a:off x="0" y="1626408"/>
          <a:ext cx="10813773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FF00"/>
              </a:solidFill>
            </a:rPr>
            <a:t>Heterogeneous profile </a:t>
          </a:r>
          <a:r>
            <a:rPr lang="en-US" sz="2500" kern="1200" dirty="0"/>
            <a:t>of genetic mutations: FH, TP53, CTNNB1, CASP10, HIF1A, SRC, FOXO4, HOXA13, LHCGR, VHL, IDH2, SDHB, and BRCA2 </a:t>
          </a:r>
        </a:p>
      </dsp:txBody>
      <dsp:txXfrm>
        <a:off x="48547" y="1674955"/>
        <a:ext cx="10716679" cy="897406"/>
      </dsp:txXfrm>
    </dsp:sp>
    <dsp:sp modelId="{DC7264A1-57EE-3A4A-91CA-2DA3DFAC6137}">
      <dsp:nvSpPr>
        <dsp:cNvPr id="0" name=""/>
        <dsp:cNvSpPr/>
      </dsp:nvSpPr>
      <dsp:spPr>
        <a:xfrm>
          <a:off x="0" y="2692908"/>
          <a:ext cx="10813773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Enrichment of </a:t>
          </a:r>
          <a:r>
            <a:rPr lang="en-US" sz="2500" b="1" kern="1200" dirty="0">
              <a:solidFill>
                <a:srgbClr val="FFFF00"/>
              </a:solidFill>
            </a:rPr>
            <a:t>hypoxia-associated gene mutation </a:t>
          </a:r>
          <a:r>
            <a:rPr lang="en-US" sz="2500" kern="1200" dirty="0"/>
            <a:t>(HIF1A, VHL, SDHB, SRC, IDH2, and FOXO4)</a:t>
          </a:r>
        </a:p>
      </dsp:txBody>
      <dsp:txXfrm>
        <a:off x="48547" y="2741455"/>
        <a:ext cx="10716679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32.xml"/><Relationship Id="rId7" Type="http://schemas.openxmlformats.org/officeDocument/2006/relationships/image" Target="../media/image3.pn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4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../customXml/item27.xml"/><Relationship Id="rId7" Type="http://schemas.openxmlformats.org/officeDocument/2006/relationships/image" Target="../media/image12.png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3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5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2F68C-0585-2357-91D7-9F46AEFD2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B49AC5-591C-150A-9E71-6F794D4F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D3234A-40F5-2122-19B9-A636DC35D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800B48-A27A-C6E5-795F-14748F81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0DA260-324F-8AF8-9BAD-3C2BB2229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70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59707-ECDA-0E11-44E8-49F7D0731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EC23A7-D8C4-4005-4345-0953F30F1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D0ED21-939F-4280-F1E7-CBBE6F43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EA4C6E-8608-B9FB-3E3E-B845014B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39735F-2A7E-ADFF-C258-9214552DB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48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9A1732-4BC0-0453-94E0-69B3D9F1D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785478-2BA8-B51C-11CF-EEA014D12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860CDE-2C32-AA3F-8720-BDE7C554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99AF29-988C-5BAC-C108-5C9F15A0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AC88DA-86CB-C805-1E35-4738EB4D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149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416684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373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0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818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9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3B3DB-8558-A5EF-0226-0561B942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F93918-963C-D319-695E-D4CCF84B3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A83D2E-41A0-DE3C-DAB9-459B4D2C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7EC771-6559-86DF-F78E-12B55C5B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58FE5C-AA88-5C8C-77FE-CDF15F33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14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632A5-0834-70D1-7D32-1D384E1C2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3294AC-B539-0B12-ECC6-B86918A2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CA7B93-4270-8654-647B-E4917E85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DA02AA-75BC-719F-6C41-3C2B3DC5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A63C13-7EFF-99C8-5E71-ECD0DD9E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59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377798-0F3C-F1C8-F8B0-0C8B9D30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CDDA91-5FCC-68E5-724A-039947BE6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8D13FA2-9DA5-679B-3CDD-FC3DE546E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AD1D04-3291-5506-746E-62DE47F7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0BBC8E-D9E8-FE70-5222-48ED7717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3CB7E4-1D36-0719-C1AD-06051727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65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8B225-F418-60CD-504C-61500AE2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67D348-6ED0-3788-109B-BF0C1CA8C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0490F4C-8BD1-7D87-67DE-E6868BE32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96A1192-FBA3-B927-9C66-190E4899F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7C12853-0CE8-B516-A4D9-512E2EC67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31DFA1C-1708-7892-7C6E-47CE2BD3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5CFB8C-66D8-AAEB-6F2F-4954247F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8D0CC35-F2E9-D5FD-693D-0257D754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43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EA633-53A9-4FFE-B1DA-CF5A234C0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1900693-DB6F-51C3-10DD-4A2103752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B0BC068-E8D9-2DB8-A1A6-316A761D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5D95C80-6312-4335-EFA1-6A6EEAA7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A8A58AF-7BA0-2B0F-465E-E2A8C359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464FB9D-DA74-5552-5111-248C016B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9705E3-26DD-0971-2020-B1C1FB6C3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33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F3D45-C4C4-4DE7-0D89-6A96DA74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520BB8-BC7D-BE29-36FB-F0BCD6724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CB5F4D-0DD0-03B4-9C25-FC0411CA3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58EE18-8B0D-0DBD-B517-360DFC95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0787C9-F14A-6AC8-E7D5-461C5A40D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877F5C-1B85-2C6C-223B-67B42428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52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24B92-D7B5-DE90-3BAE-524AC983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E6A8C98-7A1D-5836-5668-11609C610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CEA5CE-26C8-DADE-166F-122A2F00D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66DED5-D1F7-E129-AC35-B3F60AA7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BBB896-BB81-52C7-7189-EFD5560E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152154-087F-99F8-CDBC-3AB75BE7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08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21D66AD-A5FC-3C85-A366-A38E15F8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842723-6AFF-2636-3E99-A010ED56C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361F1F-1B72-12C8-38BD-83214DD51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8001E7-6284-4054-883A-1718C49A09A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2BBD55-2D55-7C15-3634-EA27AF614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F01A6C-58DA-9D0A-B1FE-418C422E0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22D53A-9BA0-48D4-82D3-642C8006D1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87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25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2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24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29.xml"/><Relationship Id="rId5" Type="http://schemas.openxmlformats.org/officeDocument/2006/relationships/hyperlink" Target="https://www.ncbi.nlm.nih.gov/pubmed/19033865" TargetMode="External"/><Relationship Id="rId4" Type="http://schemas.openxmlformats.org/officeDocument/2006/relationships/hyperlink" Target="https://www.ncbi.nlm.nih.gov/pubmed/23348906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36.xml"/><Relationship Id="rId5" Type="http://schemas.openxmlformats.org/officeDocument/2006/relationships/image" Target="../media/image15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5.jpeg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1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6.xml"/><Relationship Id="rId5" Type="http://schemas.openxmlformats.org/officeDocument/2006/relationships/image" Target="../media/image15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customXml" Target="../../customXml/item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33.xml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15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2290" y="2698854"/>
            <a:ext cx="10867421" cy="1017321"/>
          </a:xfrm>
        </p:spPr>
        <p:txBody>
          <a:bodyPr/>
          <a:lstStyle/>
          <a:p>
            <a:r>
              <a:rPr lang="pt-BR" sz="3600" dirty="0" err="1"/>
              <a:t>Gyn</a:t>
            </a:r>
            <a:r>
              <a:rPr lang="pt-BR" sz="3600" dirty="0"/>
              <a:t> path </a:t>
            </a:r>
            <a:r>
              <a:rPr lang="en-US" sz="3600" dirty="0"/>
              <a:t>Seminar</a:t>
            </a:r>
            <a:r>
              <a:rPr lang="pt-BR" sz="3600" dirty="0"/>
              <a:t> case - case #3</a:t>
            </a:r>
            <a:br>
              <a:rPr lang="pt-BR" sz="3600" dirty="0"/>
            </a:br>
            <a:r>
              <a:rPr lang="pt-BR" sz="3600" dirty="0"/>
              <a:t>Ovarian germ cell </a:t>
            </a:r>
            <a:r>
              <a:rPr lang="pt-BR" sz="3600" dirty="0" err="1"/>
              <a:t>and</a:t>
            </a:r>
            <a:r>
              <a:rPr lang="pt-BR" sz="3600" dirty="0"/>
              <a:t> sex </a:t>
            </a:r>
            <a:r>
              <a:rPr lang="pt-BR" sz="3600" dirty="0" err="1"/>
              <a:t>cord</a:t>
            </a:r>
            <a:r>
              <a:rPr lang="pt-BR" sz="3600" dirty="0"/>
              <a:t> </a:t>
            </a:r>
            <a:r>
              <a:rPr lang="pt-BR" sz="3600" dirty="0" err="1"/>
              <a:t>tumors</a:t>
            </a:r>
            <a:endParaRPr lang="pt-BR" sz="36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Rafael Bispo </a:t>
            </a:r>
            <a:r>
              <a:rPr lang="pt-BR" dirty="0" err="1"/>
              <a:t>Paschoalini</a:t>
            </a:r>
            <a:r>
              <a:rPr lang="pt-BR" dirty="0"/>
              <a:t> - M.D., </a:t>
            </a:r>
            <a:r>
              <a:rPr lang="pt-BR" dirty="0" err="1"/>
              <a:t>MSc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975951" y="5427942"/>
            <a:ext cx="8109055" cy="346075"/>
          </a:xfrm>
        </p:spPr>
        <p:txBody>
          <a:bodyPr/>
          <a:lstStyle/>
          <a:p>
            <a:r>
              <a:rPr lang="pt-BR" sz="2400" dirty="0"/>
              <a:t>Rede D’Or São Paulo | Instituto do Câncer de São Paulo - ICESP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E0175202-FAFA-6130-64D7-D1BA7499C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" b="108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8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Padrão do plano de fundo&#10;&#10;Descrição gerada automaticamente">
            <a:extLst>
              <a:ext uri="{FF2B5EF4-FFF2-40B4-BE49-F238E27FC236}">
                <a16:creationId xmlns:a16="http://schemas.microsoft.com/office/drawing/2014/main" id="{BCA6CA84-5F33-E58E-E04C-A6DE5DCC8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80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Foto em preto e roxo&#10;&#10;Descrição gerada automaticamente">
            <a:extLst>
              <a:ext uri="{FF2B5EF4-FFF2-40B4-BE49-F238E27FC236}">
                <a16:creationId xmlns:a16="http://schemas.microsoft.com/office/drawing/2014/main" id="{8A3A78F2-6EBC-E74F-680C-C6B7D66AA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" b="55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3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Imagem em preto e roxo&#10;&#10;Descrição gerada automaticamente com confiança média">
            <a:extLst>
              <a:ext uri="{FF2B5EF4-FFF2-40B4-BE49-F238E27FC236}">
                <a16:creationId xmlns:a16="http://schemas.microsoft.com/office/drawing/2014/main" id="{1A79FADF-969B-CD62-B55E-BB91DB462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80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6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28A8D-DD03-5B6B-1828-36032062549C}"/>
              </a:ext>
            </a:extLst>
          </p:cNvPr>
          <p:cNvSpPr txBox="1"/>
          <p:nvPr/>
        </p:nvSpPr>
        <p:spPr>
          <a:xfrm>
            <a:off x="2378765" y="3075057"/>
            <a:ext cx="7434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4000" b="1" dirty="0">
                <a:solidFill>
                  <a:schemeClr val="bg1"/>
                </a:solidFill>
              </a:rPr>
              <a:t>HYPOTHESIS</a:t>
            </a:r>
          </a:p>
        </p:txBody>
      </p:sp>
    </p:spTree>
    <p:extLst>
      <p:ext uri="{BB962C8B-B14F-4D97-AF65-F5344CB8AC3E}">
        <p14:creationId xmlns:p14="http://schemas.microsoft.com/office/powerpoint/2010/main" val="1629870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A3F2-3402-E09F-D6F2-E3952C2E2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523" y="158952"/>
            <a:ext cx="7777317" cy="810754"/>
          </a:xfrm>
        </p:spPr>
        <p:txBody>
          <a:bodyPr/>
          <a:lstStyle/>
          <a:p>
            <a:r>
              <a:rPr lang="en-BR" dirty="0"/>
              <a:t>Differential Diagnosis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DE12D-B13D-1C32-EED5-52C20B702D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523" y="1016006"/>
            <a:ext cx="12932752" cy="6638925"/>
          </a:xfrm>
        </p:spPr>
        <p:txBody>
          <a:bodyPr numCol="2">
            <a:norm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>
                <a:solidFill>
                  <a:srgbClr val="00B050"/>
                </a:solidFill>
              </a:rPr>
              <a:t>Pregnancy luteoma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>
                <a:solidFill>
                  <a:srgbClr val="00B050"/>
                </a:solidFill>
              </a:rPr>
              <a:t>Leydig cell tumor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>
                <a:solidFill>
                  <a:srgbClr val="00B050"/>
                </a:solidFill>
              </a:rPr>
              <a:t>Luteinized </a:t>
            </a:r>
            <a:r>
              <a:rPr lang="pt-BR" b="1" dirty="0">
                <a:solidFill>
                  <a:srgbClr val="00B050"/>
                </a:solidFill>
              </a:rPr>
              <a:t>G</a:t>
            </a:r>
            <a:r>
              <a:rPr lang="en-BR" b="1" dirty="0">
                <a:solidFill>
                  <a:srgbClr val="00B050"/>
                </a:solidFill>
              </a:rPr>
              <a:t>ranulosa cell tumor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Thecoma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Steroid cell tumor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/>
              <a:t>Lipid-rich Sertoli cell tumor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/>
              <a:t>Clear cell carcinoma (oxyphilic type)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/>
              <a:t>Endometrioid carcinoma (oxyphilic)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/>
              <a:t>Hepatoid yolk sac tumor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/>
              <a:t>Hepatoid carcinomas</a:t>
            </a:r>
          </a:p>
          <a:p>
            <a:pPr>
              <a:lnSpc>
                <a:spcPct val="120000"/>
              </a:lnSpc>
            </a:pPr>
            <a:endParaRPr lang="en-BR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>
                <a:solidFill>
                  <a:srgbClr val="7030A0"/>
                </a:solidFill>
              </a:rPr>
              <a:t>Endocrine tumors</a:t>
            </a:r>
            <a:r>
              <a:rPr lang="en-BR" dirty="0">
                <a:solidFill>
                  <a:srgbClr val="7030A0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BR" dirty="0"/>
              <a:t>           - Oxyphilic stuma ovarii</a:t>
            </a:r>
          </a:p>
          <a:p>
            <a:pPr>
              <a:lnSpc>
                <a:spcPct val="120000"/>
              </a:lnSpc>
            </a:pPr>
            <a:r>
              <a:rPr lang="en-BR" dirty="0"/>
              <a:t>           - Pituitary-type tumors</a:t>
            </a:r>
          </a:p>
          <a:p>
            <a:pPr>
              <a:lnSpc>
                <a:spcPct val="120000"/>
              </a:lnSpc>
            </a:pPr>
            <a:r>
              <a:rPr lang="en-BR" dirty="0"/>
              <a:t>           - Paragangliomas (pheochromocytoma)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BR" b="1" dirty="0">
                <a:solidFill>
                  <a:srgbClr val="C00000"/>
                </a:solidFill>
              </a:rPr>
              <a:t>Metastatic tumors</a:t>
            </a:r>
            <a:r>
              <a:rPr lang="en-BR" dirty="0">
                <a:solidFill>
                  <a:srgbClr val="C00000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BR" dirty="0"/>
              <a:t>           -  Renal cell carcinoma</a:t>
            </a:r>
          </a:p>
          <a:p>
            <a:pPr>
              <a:lnSpc>
                <a:spcPct val="120000"/>
              </a:lnSpc>
            </a:pPr>
            <a:r>
              <a:rPr lang="en-BR" dirty="0"/>
              <a:t>           - Adrenocortical carcinoma</a:t>
            </a:r>
          </a:p>
          <a:p>
            <a:pPr>
              <a:lnSpc>
                <a:spcPct val="120000"/>
              </a:lnSpc>
            </a:pPr>
            <a:r>
              <a:rPr lang="en-BR" dirty="0"/>
              <a:t>           - Hepatocellular carcinoma </a:t>
            </a:r>
          </a:p>
          <a:p>
            <a:pPr>
              <a:lnSpc>
                <a:spcPct val="120000"/>
              </a:lnSpc>
            </a:pPr>
            <a:r>
              <a:rPr lang="en-BR" dirty="0"/>
              <a:t>           - </a:t>
            </a:r>
            <a:r>
              <a:rPr lang="en-BR" b="1" dirty="0"/>
              <a:t>Melanoma</a:t>
            </a:r>
          </a:p>
          <a:p>
            <a:pPr>
              <a:lnSpc>
                <a:spcPct val="150000"/>
              </a:lnSpc>
            </a:pPr>
            <a:endParaRPr lang="en-BR" sz="1200" dirty="0"/>
          </a:p>
          <a:p>
            <a:endParaRPr lang="en-BR" sz="1400" dirty="0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CC208178-79C0-5AC7-C2A8-07BFDE29B7A5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5" y="811510"/>
            <a:ext cx="4243106" cy="3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7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91DF7-3AE7-1223-04E9-870E4F97D248}"/>
              </a:ext>
            </a:extLst>
          </p:cNvPr>
          <p:cNvSpPr txBox="1"/>
          <p:nvPr/>
        </p:nvSpPr>
        <p:spPr>
          <a:xfrm>
            <a:off x="232741" y="234812"/>
            <a:ext cx="2405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>
                <a:solidFill>
                  <a:schemeClr val="bg1"/>
                </a:solidFill>
              </a:rPr>
              <a:t>Inhibin</a:t>
            </a:r>
            <a:endParaRPr lang="en-BR" sz="4000" b="1" dirty="0">
              <a:solidFill>
                <a:schemeClr val="bg1"/>
              </a:solidFill>
            </a:endParaRPr>
          </a:p>
        </p:txBody>
      </p:sp>
      <p:pic>
        <p:nvPicPr>
          <p:cNvPr id="5" name="Espaço Reservado para Conteúdo 4" descr="Foto em preto e branco&#10;&#10;Descrição gerada automaticamente">
            <a:extLst>
              <a:ext uri="{FF2B5EF4-FFF2-40B4-BE49-F238E27FC236}">
                <a16:creationId xmlns:a16="http://schemas.microsoft.com/office/drawing/2014/main" id="{03091533-3AEB-069E-238E-4D4B51CFA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4549" r="31394" b="6885"/>
          <a:stretch/>
        </p:blipFill>
        <p:spPr>
          <a:xfrm>
            <a:off x="314324" y="942698"/>
            <a:ext cx="5781676" cy="5719377"/>
          </a:xfrm>
          <a:prstGeom prst="rect">
            <a:avLst/>
          </a:prstGeom>
        </p:spPr>
      </p:pic>
      <p:pic>
        <p:nvPicPr>
          <p:cNvPr id="3" name="Imagem 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1DC28B5-B1B8-9579-4AC4-3017AD426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20" y="218799"/>
            <a:ext cx="5587979" cy="3210201"/>
          </a:xfrm>
          <a:prstGeom prst="rect">
            <a:avLst/>
          </a:prstGeom>
        </p:spPr>
      </p:pic>
      <p:pic>
        <p:nvPicPr>
          <p:cNvPr id="4" name="Espaço Reservado para Conteúdo 4" descr="Foto preta e branca de açúcar em cima&#10;&#10;Descrição gerada automaticamente">
            <a:extLst>
              <a:ext uri="{FF2B5EF4-FFF2-40B4-BE49-F238E27FC236}">
                <a16:creationId xmlns:a16="http://schemas.microsoft.com/office/drawing/2014/main" id="{10B417A6-26C8-BCB7-DCD2-E0C399076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20" y="3523974"/>
            <a:ext cx="5587979" cy="31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91DF7-3AE7-1223-04E9-870E4F97D248}"/>
              </a:ext>
            </a:extLst>
          </p:cNvPr>
          <p:cNvSpPr txBox="1"/>
          <p:nvPr/>
        </p:nvSpPr>
        <p:spPr>
          <a:xfrm>
            <a:off x="232741" y="234812"/>
            <a:ext cx="2405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>
                <a:solidFill>
                  <a:schemeClr val="bg1"/>
                </a:solidFill>
              </a:rPr>
              <a:t>Melan-A</a:t>
            </a:r>
            <a:endParaRPr lang="en-BR" sz="4000" b="1" dirty="0">
              <a:solidFill>
                <a:schemeClr val="bg1"/>
              </a:solidFill>
            </a:endParaRPr>
          </a:p>
        </p:txBody>
      </p:sp>
      <p:pic>
        <p:nvPicPr>
          <p:cNvPr id="6" name="Espaço Reservado para Conteúdo 4" descr="Foto em preto e branco na neve&#10;&#10;Descrição gerada automaticamente com confiança média">
            <a:extLst>
              <a:ext uri="{FF2B5EF4-FFF2-40B4-BE49-F238E27FC236}">
                <a16:creationId xmlns:a16="http://schemas.microsoft.com/office/drawing/2014/main" id="{98EBC143-15DE-DA67-EF56-CC1879A1F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r="39646" b="11434"/>
          <a:stretch/>
        </p:blipFill>
        <p:spPr>
          <a:xfrm>
            <a:off x="232741" y="942698"/>
            <a:ext cx="4310684" cy="5410643"/>
          </a:xfrm>
          <a:prstGeom prst="rect">
            <a:avLst/>
          </a:prstGeom>
        </p:spPr>
      </p:pic>
      <p:pic>
        <p:nvPicPr>
          <p:cNvPr id="7" name="Espaço Reservado para Conteúdo 4" descr="Areia da praia&#10;&#10;Descrição gerada automaticamente com confiança média">
            <a:extLst>
              <a:ext uri="{FF2B5EF4-FFF2-40B4-BE49-F238E27FC236}">
                <a16:creationId xmlns:a16="http://schemas.microsoft.com/office/drawing/2014/main" id="{33B199C6-3948-F170-4FEC-0E3B8DE09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" b="10463"/>
          <a:stretch/>
        </p:blipFill>
        <p:spPr>
          <a:xfrm>
            <a:off x="4733925" y="942698"/>
            <a:ext cx="7225334" cy="541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79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470D-12CA-DCA0-5605-A6E5842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Other </a:t>
            </a:r>
            <a:r>
              <a:rPr lang="pt-BR" dirty="0" err="1"/>
              <a:t>markers</a:t>
            </a:r>
            <a:r>
              <a:rPr lang="pt-BR" dirty="0"/>
              <a:t>:</a:t>
            </a:r>
            <a:r>
              <a:rPr lang="pt-BR" b="1" dirty="0"/>
              <a:t> </a:t>
            </a:r>
            <a:r>
              <a:rPr lang="en-BR" b="1" dirty="0"/>
              <a:t>Calretinin</a:t>
            </a:r>
          </a:p>
        </p:txBody>
      </p:sp>
      <p:pic>
        <p:nvPicPr>
          <p:cNvPr id="3" name="Content Placeholder 4" descr="A close-up of a brown circle&#10;&#10;Description automatically generated">
            <a:extLst>
              <a:ext uri="{FF2B5EF4-FFF2-40B4-BE49-F238E27FC236}">
                <a16:creationId xmlns:a16="http://schemas.microsoft.com/office/drawing/2014/main" id="{F9F4FE97-944A-F501-BEB7-29E60C08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9" y="1117936"/>
            <a:ext cx="7458076" cy="5416214"/>
          </a:xfrm>
          <a:prstGeom prst="rect">
            <a:avLst/>
          </a:prstGeom>
        </p:spPr>
      </p:pic>
      <p:pic>
        <p:nvPicPr>
          <p:cNvPr id="9" name="Content Placeholder 8" descr="A piece of brown and white marbled meat&#10;&#10;Description automatically generated">
            <a:extLst>
              <a:ext uri="{FF2B5EF4-FFF2-40B4-BE49-F238E27FC236}">
                <a16:creationId xmlns:a16="http://schemas.microsoft.com/office/drawing/2014/main" id="{0CE3EB32-B61C-F9C5-F824-189DED84D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r="36580"/>
          <a:stretch/>
        </p:blipFill>
        <p:spPr>
          <a:xfrm>
            <a:off x="742950" y="1117937"/>
            <a:ext cx="3543300" cy="54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9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7C3D-3AE6-B935-139D-BF57DBDA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0"/>
            <a:ext cx="10515600" cy="1325563"/>
          </a:xfrm>
        </p:spPr>
        <p:txBody>
          <a:bodyPr/>
          <a:lstStyle/>
          <a:p>
            <a:r>
              <a:rPr lang="en-BR" b="1" dirty="0"/>
              <a:t>S100</a:t>
            </a:r>
          </a:p>
        </p:txBody>
      </p:sp>
      <p:pic>
        <p:nvPicPr>
          <p:cNvPr id="5" name="Content Placeholder 4" descr="A close-up of a cell&#10;&#10;Description automatically generated">
            <a:extLst>
              <a:ext uri="{FF2B5EF4-FFF2-40B4-BE49-F238E27FC236}">
                <a16:creationId xmlns:a16="http://schemas.microsoft.com/office/drawing/2014/main" id="{492FBF0D-E849-3A20-49D3-092585C1D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3" y="3517126"/>
            <a:ext cx="5080625" cy="3211131"/>
          </a:xfrm>
        </p:spPr>
      </p:pic>
      <p:pic>
        <p:nvPicPr>
          <p:cNvPr id="3" name="Content Placeholder 4" descr="A white and blue background&#10;&#10;Description automatically generated">
            <a:extLst>
              <a:ext uri="{FF2B5EF4-FFF2-40B4-BE49-F238E27FC236}">
                <a16:creationId xmlns:a16="http://schemas.microsoft.com/office/drawing/2014/main" id="{91ABDF25-6450-AB9A-E2DA-1E954E357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r="24544"/>
          <a:stretch/>
        </p:blipFill>
        <p:spPr>
          <a:xfrm>
            <a:off x="471948" y="1114274"/>
            <a:ext cx="5624052" cy="5597505"/>
          </a:xfrm>
          <a:prstGeom prst="rect">
            <a:avLst/>
          </a:prstGeom>
        </p:spPr>
      </p:pic>
      <p:pic>
        <p:nvPicPr>
          <p:cNvPr id="4" name="Content Placeholder 4" descr="A close-up of a cell&#10;&#10;Description automatically generated">
            <a:extLst>
              <a:ext uri="{FF2B5EF4-FFF2-40B4-BE49-F238E27FC236}">
                <a16:creationId xmlns:a16="http://schemas.microsoft.com/office/drawing/2014/main" id="{2ABF9217-E47E-85A7-89D7-7F5362F5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4" y="129744"/>
            <a:ext cx="5080625" cy="32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33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Disclosure of Relevant Financial Relationships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369512" y="3221793"/>
            <a:ext cx="9452975" cy="4359194"/>
          </a:xfrm>
        </p:spPr>
        <p:txBody>
          <a:bodyPr/>
          <a:lstStyle/>
          <a:p>
            <a:r>
              <a:rPr lang="en-US" dirty="0"/>
              <a:t>I have no conflict of interest to disclose </a:t>
            </a:r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r>
              <a:rPr lang="pt-BR" sz="1733" dirty="0"/>
              <a:t>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3954-9B54-8D68-D822-CE4C86CB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0"/>
            <a:ext cx="10515600" cy="1325563"/>
          </a:xfrm>
        </p:spPr>
        <p:txBody>
          <a:bodyPr/>
          <a:lstStyle/>
          <a:p>
            <a:r>
              <a:rPr lang="en-BR" b="1" dirty="0"/>
              <a:t>PanCK</a:t>
            </a:r>
          </a:p>
        </p:txBody>
      </p:sp>
      <p:pic>
        <p:nvPicPr>
          <p:cNvPr id="5" name="Content Placeholder 4" descr="A close-up of a piece of meat&#10;&#10;Description automatically generated">
            <a:extLst>
              <a:ext uri="{FF2B5EF4-FFF2-40B4-BE49-F238E27FC236}">
                <a16:creationId xmlns:a16="http://schemas.microsoft.com/office/drawing/2014/main" id="{B6D4088E-5FBE-9645-375E-084B082AC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 t="3138" r="33536" b="4049"/>
          <a:stretch/>
        </p:blipFill>
        <p:spPr>
          <a:xfrm>
            <a:off x="371475" y="1200150"/>
            <a:ext cx="4286250" cy="5177692"/>
          </a:xfrm>
        </p:spPr>
      </p:pic>
      <p:pic>
        <p:nvPicPr>
          <p:cNvPr id="3" name="Content Placeholder 4" descr="A close-up of a white surface&#10;&#10;Description automatically generated">
            <a:extLst>
              <a:ext uri="{FF2B5EF4-FFF2-40B4-BE49-F238E27FC236}">
                <a16:creationId xmlns:a16="http://schemas.microsoft.com/office/drawing/2014/main" id="{F66023B3-0582-EC5C-2B85-04C5BF7BC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2"/>
          <a:stretch/>
        </p:blipFill>
        <p:spPr>
          <a:xfrm rot="5400000">
            <a:off x="4823840" y="220430"/>
            <a:ext cx="3934938" cy="3494077"/>
          </a:xfrm>
          <a:prstGeom prst="rect">
            <a:avLst/>
          </a:prstGeom>
        </p:spPr>
      </p:pic>
      <p:pic>
        <p:nvPicPr>
          <p:cNvPr id="4" name="Content Placeholder 4" descr="A close-up of a white and brown speckled surface&#10;&#10;Description automatically generated">
            <a:extLst>
              <a:ext uri="{FF2B5EF4-FFF2-40B4-BE49-F238E27FC236}">
                <a16:creationId xmlns:a16="http://schemas.microsoft.com/office/drawing/2014/main" id="{54919CF9-54AB-A67D-97B7-EB5C4EA9E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2"/>
          <a:stretch/>
        </p:blipFill>
        <p:spPr>
          <a:xfrm rot="5400000">
            <a:off x="8367125" y="422036"/>
            <a:ext cx="3934939" cy="3090863"/>
          </a:xfrm>
          <a:prstGeom prst="rect">
            <a:avLst/>
          </a:prstGeom>
        </p:spPr>
      </p:pic>
      <p:pic>
        <p:nvPicPr>
          <p:cNvPr id="6" name="Content Placeholder 4" descr="A close-up of a cell&#10;&#10;Description automatically generated">
            <a:extLst>
              <a:ext uri="{FF2B5EF4-FFF2-40B4-BE49-F238E27FC236}">
                <a16:creationId xmlns:a16="http://schemas.microsoft.com/office/drawing/2014/main" id="{E92C8971-78D8-6C42-D122-16B868993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0" y="4092390"/>
            <a:ext cx="4375725" cy="276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90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4795-E83B-8A87-28C9-9D7ED461C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408" y="254202"/>
            <a:ext cx="7777317" cy="810754"/>
          </a:xfrm>
        </p:spPr>
        <p:txBody>
          <a:bodyPr/>
          <a:lstStyle/>
          <a:p>
            <a:r>
              <a:rPr lang="en-BR" dirty="0"/>
              <a:t>Immuno</a:t>
            </a:r>
            <a:r>
              <a:rPr lang="pt-BR" dirty="0"/>
              <a:t> Summary</a:t>
            </a:r>
            <a:endParaRPr lang="en-BR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F3C298-A26F-4234-4787-33D2F0EEA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157301"/>
              </p:ext>
            </p:extLst>
          </p:nvPr>
        </p:nvGraphicFramePr>
        <p:xfrm>
          <a:off x="2697230" y="1475545"/>
          <a:ext cx="6486525" cy="458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073">
                  <a:extLst>
                    <a:ext uri="{9D8B030D-6E8A-4147-A177-3AD203B41FA5}">
                      <a16:colId xmlns:a16="http://schemas.microsoft.com/office/drawing/2014/main" val="144850142"/>
                    </a:ext>
                  </a:extLst>
                </a:gridCol>
                <a:gridCol w="3245452">
                  <a:extLst>
                    <a:ext uri="{9D8B030D-6E8A-4147-A177-3AD203B41FA5}">
                      <a16:colId xmlns:a16="http://schemas.microsoft.com/office/drawing/2014/main" val="3841313017"/>
                    </a:ext>
                  </a:extLst>
                </a:gridCol>
              </a:tblGrid>
              <a:tr h="458153">
                <a:tc>
                  <a:txBody>
                    <a:bodyPr/>
                    <a:lstStyle/>
                    <a:p>
                      <a:r>
                        <a:rPr lang="pt-BR" dirty="0" err="1"/>
                        <a:t>Marker</a:t>
                      </a:r>
                      <a:endParaRPr lang="en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Result</a:t>
                      </a:r>
                      <a:endParaRPr lang="en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468962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Inhibin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00B050"/>
                          </a:solidFill>
                        </a:rPr>
                        <a:t>Positive, diffuse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85587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Calretinin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00B050"/>
                          </a:solidFill>
                        </a:rPr>
                        <a:t>Positive, dif</a:t>
                      </a:r>
                      <a:r>
                        <a:rPr lang="pt-BR" b="1" dirty="0">
                          <a:solidFill>
                            <a:srgbClr val="00B050"/>
                          </a:solidFill>
                        </a:rPr>
                        <a:t>f</a:t>
                      </a:r>
                      <a:r>
                        <a:rPr lang="en-BR" b="1" dirty="0">
                          <a:solidFill>
                            <a:srgbClr val="00B050"/>
                          </a:solidFill>
                        </a:rPr>
                        <a:t>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329772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Melan-A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00B050"/>
                          </a:solidFill>
                        </a:rPr>
                        <a:t>Positive, focal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669935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Pancytokeratin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00B050"/>
                          </a:solidFill>
                        </a:rPr>
                        <a:t>Positive, focal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979560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S100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00B050"/>
                          </a:solidFill>
                        </a:rPr>
                        <a:t>Positive, focal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018354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HMB45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C00000"/>
                          </a:solidFill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605448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Desmin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C00000"/>
                          </a:solidFill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032056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Myogenin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C00000"/>
                          </a:solidFill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201039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r>
                        <a:rPr lang="en-BR" dirty="0"/>
                        <a:t>MyoD1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R" b="1" dirty="0">
                          <a:solidFill>
                            <a:srgbClr val="C00000"/>
                          </a:solidFill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416217"/>
                  </a:ext>
                </a:extLst>
              </a:tr>
            </a:tbl>
          </a:graphicData>
        </a:graphic>
      </p:graphicFrame>
      <p:pic>
        <p:nvPicPr>
          <p:cNvPr id="3" name="Imagem 3">
            <a:extLst>
              <a:ext uri="{FF2B5EF4-FFF2-40B4-BE49-F238E27FC236}">
                <a16:creationId xmlns:a16="http://schemas.microsoft.com/office/drawing/2014/main" id="{1FCF61CD-8CE0-4C5A-FE6D-1718F5231E45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4349" y="919620"/>
            <a:ext cx="4365763" cy="3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5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DDA4BA-CED8-B880-DDBD-9A32448D30CC}"/>
              </a:ext>
            </a:extLst>
          </p:cNvPr>
          <p:cNvSpPr txBox="1"/>
          <p:nvPr/>
        </p:nvSpPr>
        <p:spPr>
          <a:xfrm>
            <a:off x="2378765" y="3075057"/>
            <a:ext cx="7434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2916984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56644-1810-B958-62FC-C5EA947A8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293386"/>
            <a:ext cx="7777317" cy="810754"/>
          </a:xfrm>
        </p:spPr>
        <p:txBody>
          <a:bodyPr/>
          <a:lstStyle/>
          <a:p>
            <a:r>
              <a:rPr lang="pt-BR" dirty="0"/>
              <a:t>Pathology Report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3E754D-85A0-DD98-E63B-4E45AD1D0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527" y="1374888"/>
            <a:ext cx="5559839" cy="510185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Steroid Cell Tumor </a:t>
            </a:r>
            <a:r>
              <a:rPr lang="en-US" dirty="0"/>
              <a:t>of the ovary (WHO, 2020)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Size: 4.0 x 3.5 x 3.0 cm  / Location: right ovary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Capsule: previously </a:t>
            </a:r>
            <a:r>
              <a:rPr lang="en-US" b="1" dirty="0">
                <a:solidFill>
                  <a:srgbClr val="C00000"/>
                </a:solidFill>
              </a:rPr>
              <a:t>ruptured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Atypia: </a:t>
            </a:r>
            <a:r>
              <a:rPr lang="en-US" b="1" dirty="0">
                <a:solidFill>
                  <a:srgbClr val="C00000"/>
                </a:solidFill>
              </a:rPr>
              <a:t>present, severe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Mitotic count: 3 mitosis / 10 </a:t>
            </a:r>
            <a:r>
              <a:rPr lang="en-US" dirty="0" err="1"/>
              <a:t>hpf</a:t>
            </a:r>
            <a:r>
              <a:rPr lang="en-US" dirty="0"/>
              <a:t> (0.196mm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Necrosis: absent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Surface involvement: absent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Vascular invasion: </a:t>
            </a:r>
            <a:r>
              <a:rPr lang="en-US" b="1" dirty="0">
                <a:solidFill>
                  <a:srgbClr val="C00000"/>
                </a:solidFill>
              </a:rPr>
              <a:t>present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rgbClr val="7030A0"/>
                </a:solidFill>
              </a:rPr>
              <a:t>TNM</a:t>
            </a:r>
            <a:r>
              <a:rPr lang="pt-BR" b="1" dirty="0">
                <a:solidFill>
                  <a:srgbClr val="7030A0"/>
                </a:solidFill>
              </a:rPr>
              <a:t>/AJCC (8th Ed): pT1a (FIGO IA)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F94874-6ECD-E570-42E1-28AE1AEE50E9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979921"/>
            <a:ext cx="4244231" cy="360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66A0A2-B53B-FF3B-F93D-C13CA20B2953}"/>
              </a:ext>
            </a:extLst>
          </p:cNvPr>
          <p:cNvSpPr txBox="1"/>
          <p:nvPr/>
        </p:nvSpPr>
        <p:spPr>
          <a:xfrm>
            <a:off x="6987206" y="2593829"/>
            <a:ext cx="4452731" cy="18946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233144" dist="124543" dir="8640000" sx="104123" sy="104123" algn="tl" rotWithShape="0">
              <a:prstClr val="black">
                <a:alpha val="59888"/>
              </a:prstClr>
            </a:outerShdw>
            <a:softEdge rad="26267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PS: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Peritoneal lesions (Omentum, vaginal septum and uterine serosa):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>
                <a:solidFill>
                  <a:srgbClr val="00B050"/>
                </a:solidFill>
              </a:rPr>
              <a:t>Endosalpingiosis foci and fibrosis</a:t>
            </a:r>
            <a:endParaRPr lang="en-B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05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56644-1810-B958-62FC-C5EA947A89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Clinical Outcome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3E754D-85A0-DD98-E63B-4E45AD1D0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040" y="2571150"/>
            <a:ext cx="11360978" cy="4176994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The </a:t>
            </a:r>
            <a:r>
              <a:rPr lang="en-US" sz="2800" dirty="0"/>
              <a:t>patient had </a:t>
            </a:r>
            <a:r>
              <a:rPr lang="en-US" sz="2800" b="1" dirty="0">
                <a:solidFill>
                  <a:srgbClr val="00B050"/>
                </a:solidFill>
              </a:rPr>
              <a:t>no indication to adjuvant therapy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The presence of some aggressive findings on report calls to </a:t>
            </a:r>
            <a:r>
              <a:rPr lang="en-US" sz="2800" b="1" dirty="0">
                <a:solidFill>
                  <a:srgbClr val="7030A0"/>
                </a:solidFill>
              </a:rPr>
              <a:t>active surveillance with image exams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F94874-6ECD-E570-42E1-28AE1AEE50E9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1123647"/>
            <a:ext cx="4244231" cy="3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68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4B0C7-B3BD-FEF4-0D64-F7AF6D4DBA5E}"/>
              </a:ext>
            </a:extLst>
          </p:cNvPr>
          <p:cNvSpPr txBox="1"/>
          <p:nvPr/>
        </p:nvSpPr>
        <p:spPr>
          <a:xfrm>
            <a:off x="2378765" y="3075057"/>
            <a:ext cx="7434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4000" b="1" dirty="0">
                <a:solidFill>
                  <a:schemeClr val="bg1"/>
                </a:solidFill>
              </a:rPr>
              <a:t>DIFFERENTIAL DIAGNOSIS</a:t>
            </a:r>
          </a:p>
        </p:txBody>
      </p:sp>
    </p:spTree>
    <p:extLst>
      <p:ext uri="{BB962C8B-B14F-4D97-AF65-F5344CB8AC3E}">
        <p14:creationId xmlns:p14="http://schemas.microsoft.com/office/powerpoint/2010/main" val="1191536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105B-842E-CFB8-D890-5ECFE0209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R" dirty="0"/>
              <a:t>Malignant Melanoma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7D2AE-8DB6-6642-B13D-01B74D905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089" y="1611007"/>
            <a:ext cx="11549822" cy="417699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Metastatic spread to gynecological sites is rare, with the ovary being an exceptionally rare location</a:t>
            </a:r>
            <a:endParaRPr lang="en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Positive for S100, HMB-45, and Melan-A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HMB45 is widely considered as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most specific melanocytic marker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                                                     although even it might be positive in occasional ovarian steroid cell tumors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Steroid cell tumors are usually not as mitotically active as a melanoma, and the incidence of teratomatous elements, spindle cells, and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melanin pigment supports the diagnosis of melanoma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though steroid cell tumors may contain lipofuscin pigment</a:t>
            </a:r>
            <a:endParaRPr lang="en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1446B-9B25-0169-B85B-049493F8E1ED}"/>
              </a:ext>
            </a:extLst>
          </p:cNvPr>
          <p:cNvSpPr txBox="1"/>
          <p:nvPr/>
        </p:nvSpPr>
        <p:spPr>
          <a:xfrm>
            <a:off x="383458" y="5876965"/>
            <a:ext cx="10834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Sbitti</a:t>
            </a:r>
            <a:r>
              <a:rPr lang="en-US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Y, et al. Diagnostic challenge for ovarian malignant melanoma in premenopausal women: primary or </a:t>
            </a:r>
            <a:r>
              <a:rPr lang="en-US" b="0" i="0" dirty="0">
                <a:solidFill>
                  <a:srgbClr val="212121"/>
                </a:solidFill>
                <a:effectLst/>
              </a:rPr>
              <a:t>metastatic</a:t>
            </a:r>
            <a:r>
              <a:rPr lang="en-US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? World J Surg Oncol. 2011 Jun 17;9:65.</a:t>
            </a:r>
            <a:endParaRPr lang="en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9728DF-91AF-8F0B-D027-F160CB5BBF36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1123647"/>
            <a:ext cx="4244231" cy="3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00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A19EDE-7A89-1EFC-2DF9-F95991EC9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3" y="161509"/>
            <a:ext cx="7549906" cy="2702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1F1DD5-B0D2-EDB9-58B7-864DFDF06394}"/>
              </a:ext>
            </a:extLst>
          </p:cNvPr>
          <p:cNvSpPr txBox="1"/>
          <p:nvPr/>
        </p:nvSpPr>
        <p:spPr>
          <a:xfrm>
            <a:off x="212555" y="5771472"/>
            <a:ext cx="11472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Ovarian sex cord-stromal neoplasms and steroid cell tumors are not uncommonly positive with some melanocytic markers,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including S-100 and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melan-A</a:t>
            </a:r>
            <a:endParaRPr lang="en-B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DD090-4EDB-6E36-C1AC-71C53CF0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183" y="2863772"/>
            <a:ext cx="6899761" cy="29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32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C35AAF4B-AAFD-9FEB-A0C8-BA7C61C00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13491" r="38962" b="12592"/>
          <a:stretch/>
        </p:blipFill>
        <p:spPr>
          <a:xfrm>
            <a:off x="388313" y="266447"/>
            <a:ext cx="8067032" cy="6178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17D827-B37D-CBCC-88FF-1490DCD1F64E}"/>
              </a:ext>
            </a:extLst>
          </p:cNvPr>
          <p:cNvSpPr txBox="1"/>
          <p:nvPr/>
        </p:nvSpPr>
        <p:spPr>
          <a:xfrm>
            <a:off x="8561363" y="4051997"/>
            <a:ext cx="36306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system-ui"/>
              </a:rPr>
              <a:t>Taylor J, McCluggage WG. Ovarian Sex Cord-stromal Tumors With Melanin Pigment: Report of a Previously Undescribed Phenomenon. </a:t>
            </a:r>
            <a:r>
              <a:rPr lang="en-US" sz="1600" b="0" i="1" dirty="0">
                <a:effectLst/>
                <a:latin typeface="system-ui"/>
              </a:rPr>
              <a:t>Int J </a:t>
            </a:r>
            <a:r>
              <a:rPr lang="en-US" sz="1600" b="0" i="1" dirty="0" err="1">
                <a:effectLst/>
                <a:latin typeface="system-ui"/>
              </a:rPr>
              <a:t>Gynecol</a:t>
            </a:r>
            <a:r>
              <a:rPr lang="en-US" sz="1600" b="0" i="1" dirty="0">
                <a:effectLst/>
                <a:latin typeface="system-ui"/>
              </a:rPr>
              <a:t> </a:t>
            </a:r>
            <a:r>
              <a:rPr lang="en-US" sz="1600" b="0" i="1" dirty="0" err="1">
                <a:effectLst/>
                <a:latin typeface="system-ui"/>
              </a:rPr>
              <a:t>Pathol</a:t>
            </a:r>
            <a:r>
              <a:rPr lang="en-US" sz="1600" b="0" i="0" dirty="0">
                <a:effectLst/>
                <a:latin typeface="system-ui"/>
              </a:rPr>
              <a:t>. 2019;38(1):92-96.</a:t>
            </a:r>
            <a:endParaRPr lang="en-BR" sz="1600" dirty="0"/>
          </a:p>
        </p:txBody>
      </p:sp>
    </p:spTree>
    <p:extLst>
      <p:ext uri="{BB962C8B-B14F-4D97-AF65-F5344CB8AC3E}">
        <p14:creationId xmlns:p14="http://schemas.microsoft.com/office/powerpoint/2010/main" val="317953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DBFF-BCC3-865E-227E-9EA081394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R" dirty="0"/>
              <a:t>Pregnancy Luteoma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E082-75ED-1868-B4CB-8511173B9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025" y="1726324"/>
            <a:ext cx="7017026" cy="417699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Occurs mainly among people around 30 years-old in the ovarian stroma (~ 6-7 cm)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Manifests late in pregnancy, bilateral in 30%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R" b="1" dirty="0"/>
              <a:t>Androgenic manifestations (25%)</a:t>
            </a:r>
            <a:r>
              <a:rPr lang="en-BR" dirty="0"/>
              <a:t>, incidental finding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R" dirty="0"/>
              <a:t>Pseudoneoplastic condition (hCG-induced)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R" dirty="0"/>
              <a:t>Displays small round nuclei with small nucleoli, evenly dispersed chromatin and abundant eosinophilic cytoplasm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R" b="1" dirty="0"/>
              <a:t>Regresses spontaneously </a:t>
            </a:r>
            <a:r>
              <a:rPr lang="en-BR" dirty="0"/>
              <a:t>after pregnancy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A50E42-0420-4AB3-9B22-0693A61F0E9B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1123647"/>
            <a:ext cx="4244231" cy="360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E94DD-2B04-1C6F-33E6-452A9B93CC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5" b="7538"/>
          <a:stretch/>
        </p:blipFill>
        <p:spPr>
          <a:xfrm>
            <a:off x="7176051" y="2026243"/>
            <a:ext cx="4720610" cy="335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F80CA1-B77E-2A77-410B-5C7E867C8FB4}"/>
              </a:ext>
            </a:extLst>
          </p:cNvPr>
          <p:cNvSpPr txBox="1"/>
          <p:nvPr/>
        </p:nvSpPr>
        <p:spPr>
          <a:xfrm>
            <a:off x="9790043" y="6140767"/>
            <a:ext cx="165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600" dirty="0"/>
              <a:t>WHO</a:t>
            </a:r>
            <a:r>
              <a:rPr lang="pt-BR" sz="1600" dirty="0"/>
              <a:t> (</a:t>
            </a:r>
            <a:r>
              <a:rPr lang="en-BR" sz="1600" dirty="0"/>
              <a:t>2020</a:t>
            </a:r>
            <a:r>
              <a:rPr lang="pt-BR" sz="1600" dirty="0"/>
              <a:t>)</a:t>
            </a:r>
            <a:endParaRPr lang="en-BR" sz="1600" dirty="0"/>
          </a:p>
        </p:txBody>
      </p:sp>
    </p:spTree>
    <p:extLst>
      <p:ext uri="{BB962C8B-B14F-4D97-AF65-F5344CB8AC3E}">
        <p14:creationId xmlns:p14="http://schemas.microsoft.com/office/powerpoint/2010/main" val="3193273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History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068" y="1087459"/>
            <a:ext cx="3898048" cy="360570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158" y="1448029"/>
            <a:ext cx="11463117" cy="485338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Female, 34 years-old with a </a:t>
            </a:r>
            <a:r>
              <a:rPr lang="en-US" sz="3200" b="1" dirty="0"/>
              <a:t>solid lesion in the right ovary</a:t>
            </a:r>
            <a:r>
              <a:rPr lang="en-US" sz="3200" dirty="0"/>
              <a:t>, 5.3 x 4.7 cm and no adipose content. Suspicion: neoplastic tumor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No gastrointestinal complaints, using oral contraceptives and normal menstruation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No oncological history</a:t>
            </a:r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315B-B719-1DB8-2D10-005719E50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R" dirty="0"/>
              <a:t>Leydig Cell Tumor</a:t>
            </a:r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40F000B-0A37-0193-23E5-A6B62069C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r="11824"/>
          <a:stretch/>
        </p:blipFill>
        <p:spPr bwMode="auto">
          <a:xfrm>
            <a:off x="6876882" y="1742423"/>
            <a:ext cx="4945742" cy="3985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DA29644-C404-0649-2B10-BD4AAD505E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155" y="1321904"/>
            <a:ext cx="6417061" cy="645593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sz="2000" dirty="0"/>
              <a:t>ostmenopausal women, almost always benign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May have androgenic or non-functional effects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sz="2000" dirty="0"/>
              <a:t>ut surface of the tumor may appear </a:t>
            </a:r>
            <a:r>
              <a:rPr lang="en-US" sz="2000" b="1" dirty="0"/>
              <a:t>brownish with areas of hemorrhage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cellular appearance is that of polygonal cell arrangements with large granular eosinophilic cytoplasm, conspicuous nucleoli and the presence  of </a:t>
            </a:r>
            <a:r>
              <a:rPr lang="en-US" sz="2000" b="1" dirty="0"/>
              <a:t>rod-shaped Reinke crystals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Inhibin, Calretinin, Melan-A may be positive</a:t>
            </a:r>
            <a:endParaRPr lang="en-BR" sz="2400" dirty="0"/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D1DE7B2D-30F3-13B2-DFBF-8C944577EF5A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1123647"/>
            <a:ext cx="4244231" cy="3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2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F584-E37F-6C15-2BFB-CC63C636E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36" y="312893"/>
            <a:ext cx="8512063" cy="810754"/>
          </a:xfrm>
        </p:spPr>
        <p:txBody>
          <a:bodyPr/>
          <a:lstStyle/>
          <a:p>
            <a:r>
              <a:rPr lang="en-BR" sz="4500" dirty="0"/>
              <a:t>Granulosa Cell Tumor (Luteinized)</a:t>
            </a:r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048E9A47-F9F9-754D-C043-5A86383DB37A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3883" y="943362"/>
            <a:ext cx="4973733" cy="36057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A450CB-9B6C-9405-66E2-4D96FAC0F8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264" y="1303932"/>
            <a:ext cx="11777719" cy="5554068"/>
          </a:xfrm>
        </p:spPr>
        <p:txBody>
          <a:bodyPr>
            <a:normAutofit/>
          </a:bodyPr>
          <a:lstStyle/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Mostly u</a:t>
            </a: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nilateral and restricted to the ovary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</a:t>
            </a: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average size 10 to 12 cm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Encapsulated with smooth </a:t>
            </a:r>
            <a:r>
              <a:rPr lang="en-US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lobulated surface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Tumors with higher luteinization appear more yellow or orange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Characteristic cytologic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nuclear grooves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Adult-type and may have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Call-Exner bodies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Luteinized adult type is rare (1%): </a:t>
            </a: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plump cells with moderate to abundant eosinophilic                         cytoplasm, conspicuous nucleoli, no nuclear grooves, myxoid or edematous stroma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FOXL2</a:t>
            </a: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somatic mutation is highly sensitive and specific for diagnosis of Adult GCT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DD: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Juvenile GCT has </a:t>
            </a:r>
            <a:r>
              <a:rPr lang="en-US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brisk mitotic activity, higher grade atypia, 90% FOXL2 negative</a:t>
            </a:r>
          </a:p>
        </p:txBody>
      </p:sp>
    </p:spTree>
    <p:extLst>
      <p:ext uri="{BB962C8B-B14F-4D97-AF65-F5344CB8AC3E}">
        <p14:creationId xmlns:p14="http://schemas.microsoft.com/office/powerpoint/2010/main" val="305572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5A09ADD3-A975-331D-4339-6064FEEDD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 b="6046"/>
          <a:stretch/>
        </p:blipFill>
        <p:spPr bwMode="auto">
          <a:xfrm>
            <a:off x="967180" y="130346"/>
            <a:ext cx="10273863" cy="6617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7F0D00-C759-D90F-ADF5-3BE354D0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697" y="6301277"/>
            <a:ext cx="1482416" cy="481485"/>
          </a:xfrm>
        </p:spPr>
        <p:txBody>
          <a:bodyPr>
            <a:normAutofit fontScale="90000"/>
          </a:bodyPr>
          <a:lstStyle/>
          <a:p>
            <a:r>
              <a:rPr lang="en-BR" sz="2800" dirty="0">
                <a:highlight>
                  <a:srgbClr val="C0C0C0"/>
                </a:highlight>
              </a:rPr>
              <a:t> Caretinin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84D9C8C-8A31-774D-A177-0A93F1784553}"/>
              </a:ext>
            </a:extLst>
          </p:cNvPr>
          <p:cNvSpPr txBox="1">
            <a:spLocks/>
          </p:cNvSpPr>
          <p:nvPr/>
        </p:nvSpPr>
        <p:spPr>
          <a:xfrm>
            <a:off x="10058401" y="6270951"/>
            <a:ext cx="1275749" cy="481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R" sz="2800" dirty="0">
                <a:highlight>
                  <a:srgbClr val="C0C0C0"/>
                </a:highlight>
              </a:rPr>
              <a:t> Inhibin     </a:t>
            </a:r>
          </a:p>
        </p:txBody>
      </p:sp>
    </p:spTree>
    <p:extLst>
      <p:ext uri="{BB962C8B-B14F-4D97-AF65-F5344CB8AC3E}">
        <p14:creationId xmlns:p14="http://schemas.microsoft.com/office/powerpoint/2010/main" val="66445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73FA01A-72AE-C5C1-6E3C-7092E650A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colorTemperature colorTemp="3546"/>
                    </a14:imgEffect>
                    <a14:imgEffect>
                      <a14:saturation sat="198000"/>
                    </a14:imgEffect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24" r="23544"/>
          <a:stretch/>
        </p:blipFill>
        <p:spPr bwMode="auto">
          <a:xfrm>
            <a:off x="2473444" y="643467"/>
            <a:ext cx="7245111" cy="5571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30945E-656D-7A9D-6F67-25D76FCA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203" y="5622566"/>
            <a:ext cx="1393503" cy="481485"/>
          </a:xfrm>
        </p:spPr>
        <p:txBody>
          <a:bodyPr>
            <a:normAutofit fontScale="90000"/>
          </a:bodyPr>
          <a:lstStyle/>
          <a:p>
            <a:r>
              <a:rPr lang="en-BR" sz="2800" dirty="0"/>
              <a:t>Reticulin</a:t>
            </a:r>
          </a:p>
        </p:txBody>
      </p:sp>
    </p:spTree>
    <p:extLst>
      <p:ext uri="{BB962C8B-B14F-4D97-AF65-F5344CB8AC3E}">
        <p14:creationId xmlns:p14="http://schemas.microsoft.com/office/powerpoint/2010/main" val="2736564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5574-9537-15FF-B925-118BF934C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286" y="268429"/>
            <a:ext cx="7777317" cy="810754"/>
          </a:xfrm>
        </p:spPr>
        <p:txBody>
          <a:bodyPr/>
          <a:lstStyle/>
          <a:p>
            <a:r>
              <a:rPr lang="en-BR" dirty="0"/>
              <a:t>Thecoma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DABF6-2753-57E7-C9ED-6E6DE8850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642" y="1160206"/>
            <a:ext cx="11814010" cy="645593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Benign behavior, often incidental, occurs during </a:t>
            </a:r>
            <a:r>
              <a:rPr lang="en-US" sz="2400" dirty="0" err="1"/>
              <a:t>postmenopause</a:t>
            </a:r>
            <a:r>
              <a:rPr lang="en-US" sz="2400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Associated </a:t>
            </a:r>
            <a:r>
              <a:rPr lang="en-US" sz="2400" b="1" dirty="0"/>
              <a:t>estrogenic or androgenic</a:t>
            </a:r>
            <a:r>
              <a:rPr lang="en-US" sz="2400" dirty="0"/>
              <a:t> manifestations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tumor has a syncytial appearance of uniform cells with large, slightly grayish cytoplasm, regular nuclei and might have a 'luteinized' appearance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Calretinin, Inhibin, SF1 positive; *FOXL2 and WT1 may be positive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They present the </a:t>
            </a:r>
            <a:r>
              <a:rPr lang="en-US" sz="2400" b="1" dirty="0"/>
              <a:t>pericellular pattern </a:t>
            </a:r>
            <a:r>
              <a:rPr lang="en-US" sz="2400" dirty="0"/>
              <a:t>of the reticulin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Changes in chromosome 12 and loss of PTCH heterozygosity and FOXL2 is wild-type</a:t>
            </a:r>
            <a:endParaRPr lang="en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E9CAD0-1940-2587-E16D-C419C1B54D25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286" y="939410"/>
            <a:ext cx="2857453" cy="360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BA9C8-3A80-383C-C8B6-7F520E05183A}"/>
              </a:ext>
            </a:extLst>
          </p:cNvPr>
          <p:cNvSpPr txBox="1"/>
          <p:nvPr/>
        </p:nvSpPr>
        <p:spPr>
          <a:xfrm>
            <a:off x="5444160" y="622023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800" b="1" i="0" dirty="0">
                <a:solidFill>
                  <a:srgbClr val="054F96"/>
                </a:solidFill>
                <a:effectLst/>
                <a:latin typeface="inherit"/>
                <a:hlinkClick r:id="rId4"/>
              </a:rPr>
              <a:t>*Mod Pathol 2013;26:860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/ </a:t>
            </a:r>
            <a:r>
              <a:rPr lang="en-US" sz="1800" b="1" i="0" dirty="0">
                <a:solidFill>
                  <a:srgbClr val="054F96"/>
                </a:solidFill>
                <a:effectLst/>
                <a:latin typeface="inherit"/>
                <a:hlinkClick r:id="rId5"/>
              </a:rPr>
              <a:t>Am J Surg Pathol 2009;33:354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99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4B0C7-B3BD-FEF4-0D64-F7AF6D4DBA5E}"/>
              </a:ext>
            </a:extLst>
          </p:cNvPr>
          <p:cNvSpPr txBox="1"/>
          <p:nvPr/>
        </p:nvSpPr>
        <p:spPr>
          <a:xfrm>
            <a:off x="2378765" y="3075057"/>
            <a:ext cx="7434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4000" b="1" dirty="0">
                <a:solidFill>
                  <a:schemeClr val="bg1"/>
                </a:solidFill>
              </a:rPr>
              <a:t>STEROID CELL TUMOR (SCT)</a:t>
            </a:r>
          </a:p>
        </p:txBody>
      </p:sp>
    </p:spTree>
    <p:extLst>
      <p:ext uri="{BB962C8B-B14F-4D97-AF65-F5344CB8AC3E}">
        <p14:creationId xmlns:p14="http://schemas.microsoft.com/office/powerpoint/2010/main" val="437880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2B60-7793-55E4-B4BD-F5BCF5355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R" dirty="0"/>
              <a:t>Steroid Cell Tumors (SCT)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3177C-B5D2-5D42-612E-C904230C72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23" y="1722465"/>
            <a:ext cx="12020577" cy="770572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Very rare </a:t>
            </a:r>
            <a:r>
              <a:rPr lang="en-US" sz="2800" dirty="0"/>
              <a:t>tumors of the ovarian parenchyma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Average age: 43 years-old, usually unilateral, average size of 8.4 cm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Solid and well-defined surface</a:t>
            </a:r>
            <a:r>
              <a:rPr lang="en-US" sz="2800" dirty="0"/>
              <a:t>, may present necrosis, hemorrhage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Patients may have endocrine symptoms (50% androgenic, 10% estrogenic)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Progestational effects or Cushing syndrome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Some patients with </a:t>
            </a:r>
            <a:r>
              <a:rPr lang="en-US" sz="2800" b="1" dirty="0" err="1"/>
              <a:t>VHL</a:t>
            </a:r>
            <a:r>
              <a:rPr lang="en-US" sz="2800" b="1" dirty="0"/>
              <a:t> syndrome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Malignant behavior: around 30% of cases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611E21-0CDB-72C2-9D48-71969DF86559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73951"/>
            <a:ext cx="6007403" cy="360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E3622-6539-5A29-CDC9-86318D281FF5}"/>
              </a:ext>
            </a:extLst>
          </p:cNvPr>
          <p:cNvSpPr txBox="1"/>
          <p:nvPr/>
        </p:nvSpPr>
        <p:spPr>
          <a:xfrm>
            <a:off x="9790043" y="6140767"/>
            <a:ext cx="165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600" dirty="0"/>
              <a:t>WHO</a:t>
            </a:r>
            <a:r>
              <a:rPr lang="pt-BR" sz="1600" dirty="0"/>
              <a:t> (</a:t>
            </a:r>
            <a:r>
              <a:rPr lang="en-BR" sz="1600" dirty="0"/>
              <a:t>2020</a:t>
            </a:r>
            <a:r>
              <a:rPr lang="pt-BR" sz="1600" dirty="0"/>
              <a:t>)</a:t>
            </a:r>
            <a:endParaRPr lang="en-BR" sz="1600" dirty="0"/>
          </a:p>
        </p:txBody>
      </p:sp>
    </p:spTree>
    <p:extLst>
      <p:ext uri="{BB962C8B-B14F-4D97-AF65-F5344CB8AC3E}">
        <p14:creationId xmlns:p14="http://schemas.microsoft.com/office/powerpoint/2010/main" val="2610137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04EA9-4FA6-AAB5-78D6-5217C2DDB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4"/>
          <a:stretch/>
        </p:blipFill>
        <p:spPr>
          <a:xfrm>
            <a:off x="306044" y="257928"/>
            <a:ext cx="6488606" cy="3578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DE3A99-02C5-6EFE-579B-21E288C48A9F}"/>
              </a:ext>
            </a:extLst>
          </p:cNvPr>
          <p:cNvSpPr txBox="1"/>
          <p:nvPr/>
        </p:nvSpPr>
        <p:spPr>
          <a:xfrm>
            <a:off x="6886574" y="1651203"/>
            <a:ext cx="5305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actual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largest cohort multi-institutional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study to date (17 institutions)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The median patient age was 55 years-old (9 - 84)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Androgen levels were elevated in 84.2%</a:t>
            </a:r>
          </a:p>
          <a:p>
            <a:endParaRPr lang="en-US" dirty="0"/>
          </a:p>
          <a:p>
            <a:endParaRPr lang="en-B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370A1-78D8-B227-A561-DEDC29B55150}"/>
              </a:ext>
            </a:extLst>
          </p:cNvPr>
          <p:cNvSpPr txBox="1"/>
          <p:nvPr/>
        </p:nvSpPr>
        <p:spPr>
          <a:xfrm>
            <a:off x="7392227" y="520719"/>
            <a:ext cx="375947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134623" dist="98672" dir="3300000" sx="97000" sy="97000" algn="ctr" rotWithShape="0">
              <a:srgbClr val="000000">
                <a:alpha val="5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effectLst/>
                <a:latin typeface="AdvOT8608a8d1"/>
              </a:rPr>
              <a:t>&lt;</a:t>
            </a:r>
            <a:r>
              <a:rPr lang="en-US" sz="2400" dirty="0">
                <a:solidFill>
                  <a:srgbClr val="C00000"/>
                </a:solidFill>
                <a:effectLst/>
                <a:latin typeface="AdvOTa20b42a7"/>
              </a:rPr>
              <a:t>10% of SCTs are clinically malignant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E95B7-4E30-04F5-BE79-85A081ECF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895" y="3836595"/>
            <a:ext cx="7772400" cy="2927762"/>
          </a:xfrm>
          <a:prstGeom prst="rect">
            <a:avLst/>
          </a:prstGeom>
        </p:spPr>
      </p:pic>
      <p:pic>
        <p:nvPicPr>
          <p:cNvPr id="7" name="Imagem 3">
            <a:extLst>
              <a:ext uri="{FF2B5EF4-FFF2-40B4-BE49-F238E27FC236}">
                <a16:creationId xmlns:a16="http://schemas.microsoft.com/office/drawing/2014/main" id="{3C4A1971-13E4-AB13-CEB7-E5FA3AC0738C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1724" y="3476025"/>
            <a:ext cx="5734877" cy="3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99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96B89-1DA0-2236-D2A5-65D6404F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62"/>
          <a:stretch/>
        </p:blipFill>
        <p:spPr>
          <a:xfrm>
            <a:off x="0" y="0"/>
            <a:ext cx="1262626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E9334-4FD7-4666-F019-8267F68A5735}"/>
              </a:ext>
            </a:extLst>
          </p:cNvPr>
          <p:cNvSpPr txBox="1"/>
          <p:nvPr/>
        </p:nvSpPr>
        <p:spPr>
          <a:xfrm>
            <a:off x="9776330" y="5718295"/>
            <a:ext cx="2415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Fadare</a:t>
            </a:r>
            <a:r>
              <a:rPr lang="en-US" sz="18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O, et al. </a:t>
            </a:r>
          </a:p>
          <a:p>
            <a:r>
              <a:rPr lang="en-US" sz="18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 J Surg </a:t>
            </a:r>
            <a:r>
              <a:rPr lang="en-US" sz="18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en-US" sz="18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2024;48(5):570-580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4151555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64C54-BBDF-06BE-77CA-50650E077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1" y="0"/>
            <a:ext cx="9254294" cy="6829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C1020-35E5-6CD1-0AB9-870427C690BE}"/>
              </a:ext>
            </a:extLst>
          </p:cNvPr>
          <p:cNvSpPr txBox="1"/>
          <p:nvPr/>
        </p:nvSpPr>
        <p:spPr>
          <a:xfrm>
            <a:off x="9926801" y="5776168"/>
            <a:ext cx="2415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Fadare</a:t>
            </a:r>
            <a:r>
              <a:rPr lang="en-US" sz="18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O, et al. </a:t>
            </a:r>
          </a:p>
          <a:p>
            <a:r>
              <a:rPr lang="en-US" sz="18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 J Surg </a:t>
            </a:r>
            <a:r>
              <a:rPr lang="en-US" sz="18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en-US" sz="18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2024;48(5):570-580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027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6AB0F-1FE6-6F23-4A91-526BCCC83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815" y="170962"/>
            <a:ext cx="7777317" cy="810754"/>
          </a:xfrm>
        </p:spPr>
        <p:txBody>
          <a:bodyPr/>
          <a:lstStyle/>
          <a:p>
            <a:r>
              <a:rPr lang="pt-BR" dirty="0" err="1"/>
              <a:t>Exams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552B45-F241-6FDB-2402-96FD1ECD78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815" y="1349237"/>
            <a:ext cx="12100284" cy="6563854"/>
          </a:xfrm>
        </p:spPr>
        <p:txBody>
          <a:bodyPr>
            <a:normAutofit/>
          </a:bodyPr>
          <a:lstStyle/>
          <a:p>
            <a:r>
              <a:rPr lang="pt-BR" sz="2400" dirty="0"/>
              <a:t>CEA                   0.6                                                                  AFP                                     &lt;1.3</a:t>
            </a:r>
          </a:p>
          <a:p>
            <a:r>
              <a:rPr lang="pt-BR" sz="2400" dirty="0"/>
              <a:t>CA-125          10.0                                                                  </a:t>
            </a:r>
            <a:r>
              <a:rPr lang="en-US" sz="2400" dirty="0"/>
              <a:t>Androstenedione</a:t>
            </a:r>
            <a:r>
              <a:rPr lang="pt-BR" sz="2400" dirty="0"/>
              <a:t>         0.76</a:t>
            </a:r>
          </a:p>
          <a:p>
            <a:r>
              <a:rPr lang="pt-BR" sz="2400" dirty="0"/>
              <a:t>CA19-9            6.7                                                                  </a:t>
            </a:r>
            <a:r>
              <a:rPr lang="en-US" sz="2400" dirty="0" err="1"/>
              <a:t>Stradiol</a:t>
            </a:r>
            <a:r>
              <a:rPr lang="pt-BR" sz="2400" dirty="0"/>
              <a:t>                              42.0</a:t>
            </a:r>
          </a:p>
          <a:p>
            <a:r>
              <a:rPr lang="pt-BR" sz="2400" dirty="0"/>
              <a:t>Cortisol         20.0 </a:t>
            </a:r>
            <a:r>
              <a:rPr lang="pt-BR" sz="2400" b="1" dirty="0">
                <a:solidFill>
                  <a:srgbClr val="C00000"/>
                </a:solidFill>
              </a:rPr>
              <a:t>(</a:t>
            </a:r>
            <a:r>
              <a:rPr lang="en-US" sz="2400" b="1" dirty="0">
                <a:solidFill>
                  <a:srgbClr val="C00000"/>
                </a:solidFill>
              </a:rPr>
              <a:t>upper</a:t>
            </a:r>
            <a:r>
              <a:rPr lang="pt-BR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limit</a:t>
            </a:r>
            <a:r>
              <a:rPr lang="pt-BR" sz="2400" b="1" dirty="0">
                <a:solidFill>
                  <a:srgbClr val="C00000"/>
                </a:solidFill>
              </a:rPr>
              <a:t>)</a:t>
            </a:r>
            <a:r>
              <a:rPr lang="pt-BR" sz="2400" dirty="0">
                <a:solidFill>
                  <a:srgbClr val="C00000"/>
                </a:solidFill>
              </a:rPr>
              <a:t>                                      </a:t>
            </a:r>
            <a:r>
              <a:rPr lang="pt-BR" sz="2400" dirty="0"/>
              <a:t>DHEA                                   1.54</a:t>
            </a:r>
          </a:p>
          <a:p>
            <a:r>
              <a:rPr lang="pt-BR" sz="2400" dirty="0"/>
              <a:t>LDH              139.0                                                                  Sulfate-DHEA                76.83           </a:t>
            </a:r>
          </a:p>
          <a:p>
            <a:endParaRPr lang="pt-BR" sz="2400" b="1" dirty="0"/>
          </a:p>
          <a:p>
            <a:r>
              <a:rPr lang="pt-BR" sz="2400" b="1" dirty="0">
                <a:solidFill>
                  <a:srgbClr val="00B050"/>
                </a:solidFill>
              </a:rPr>
              <a:t>PET-CT:</a:t>
            </a:r>
            <a:r>
              <a:rPr lang="pt-BR" sz="2400" dirty="0"/>
              <a:t> </a:t>
            </a:r>
            <a:r>
              <a:rPr lang="en-US" sz="2400" dirty="0"/>
              <a:t>Glycolytic metabolism in solid mass, no locoregional alterations (</a:t>
            </a:r>
            <a:r>
              <a:rPr lang="en-US" sz="2400" dirty="0" err="1"/>
              <a:t>SUVmax</a:t>
            </a:r>
            <a:r>
              <a:rPr lang="en-US" sz="2400" dirty="0"/>
              <a:t> 3,9)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US:</a:t>
            </a:r>
            <a:r>
              <a:rPr lang="en-US" sz="2400" dirty="0"/>
              <a:t> Nodular and solid mass </a:t>
            </a:r>
            <a:r>
              <a:rPr lang="en-US" sz="2400" dirty="0" err="1"/>
              <a:t>R.O</a:t>
            </a:r>
            <a:r>
              <a:rPr lang="en-US" sz="2400" dirty="0"/>
              <a:t>. with Doppler flux. Little effusion on abdominal cavity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MRI:</a:t>
            </a:r>
            <a:r>
              <a:rPr lang="en-US" sz="2400" b="1" dirty="0"/>
              <a:t> </a:t>
            </a:r>
            <a:r>
              <a:rPr lang="en-US" sz="2400" dirty="0"/>
              <a:t>Solid mass, suspicious primary or secondary involvement: </a:t>
            </a:r>
            <a:r>
              <a:rPr lang="en-US" sz="2400" b="1" dirty="0">
                <a:solidFill>
                  <a:srgbClr val="7030A0"/>
                </a:solidFill>
              </a:rPr>
              <a:t>Call for investigation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257D69C6-000D-BB08-D18E-016207ED2DB2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" y="873139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36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C296B4-40EF-BC53-59CF-A028A3516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" t="22789" r="27959" b="2436"/>
          <a:stretch/>
        </p:blipFill>
        <p:spPr>
          <a:xfrm>
            <a:off x="8922774" y="2301227"/>
            <a:ext cx="3014121" cy="2133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1F6EB-2C80-7849-2686-A461D6DBA75E}"/>
              </a:ext>
            </a:extLst>
          </p:cNvPr>
          <p:cNvSpPr txBox="1"/>
          <p:nvPr/>
        </p:nvSpPr>
        <p:spPr>
          <a:xfrm>
            <a:off x="561560" y="5879848"/>
            <a:ext cx="11375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Jiang W, et al. Benign and malignant ovarian steroid cell tumors, not otherwise specified: case studies, comparison, and review of the literature. Journal of Ovarian Research. 2013, 6:53</a:t>
            </a:r>
            <a:endParaRPr lang="en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AF779-33F2-5032-B3F8-E24C4E471F36}"/>
              </a:ext>
            </a:extLst>
          </p:cNvPr>
          <p:cNvSpPr txBox="1"/>
          <p:nvPr/>
        </p:nvSpPr>
        <p:spPr>
          <a:xfrm>
            <a:off x="10217210" y="4643360"/>
            <a:ext cx="19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By Hayes &amp; Scully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7A7522-6F27-411C-D3CF-0C7AB8C0D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02" y="149246"/>
            <a:ext cx="7777317" cy="810754"/>
          </a:xfrm>
        </p:spPr>
        <p:txBody>
          <a:bodyPr/>
          <a:lstStyle/>
          <a:p>
            <a:r>
              <a:rPr lang="en-BR" dirty="0"/>
              <a:t>SCT – Historical Context</a:t>
            </a:r>
          </a:p>
        </p:txBody>
      </p:sp>
      <p:pic>
        <p:nvPicPr>
          <p:cNvPr id="10" name="Imagem 3">
            <a:extLst>
              <a:ext uri="{FF2B5EF4-FFF2-40B4-BE49-F238E27FC236}">
                <a16:creationId xmlns:a16="http://schemas.microsoft.com/office/drawing/2014/main" id="{67001AD5-177E-5483-2EDC-CB253B15319B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1602" y="839694"/>
            <a:ext cx="5734877" cy="360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4199B3-61B1-DA89-DBBD-8FE5ADBF4B22}"/>
              </a:ext>
            </a:extLst>
          </p:cNvPr>
          <p:cNvSpPr txBox="1"/>
          <p:nvPr/>
        </p:nvSpPr>
        <p:spPr>
          <a:xfrm>
            <a:off x="11792" y="1227667"/>
            <a:ext cx="6906139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term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was first proposed by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Robert Scully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1979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Various names were used, such as ovoblastoma and lipoid/lipid cell tumor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4th edition of WHO Female Tumors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became the preferred diagnostic term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seminal series of 63 cases by Hayes and Scully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(1987) was the largest study to date</a:t>
            </a:r>
          </a:p>
        </p:txBody>
      </p:sp>
      <p:pic>
        <p:nvPicPr>
          <p:cNvPr id="1028" name="Picture 4" descr="Amazon.com: Tumors of the Ovary and Maldeveloped Gonads (Atlas of Tumor  Pathology, Second Series, Fascicle 16): 9789998155916: Robert E. Scully:  ספרים">
            <a:extLst>
              <a:ext uri="{FF2B5EF4-FFF2-40B4-BE49-F238E27FC236}">
                <a16:creationId xmlns:a16="http://schemas.microsoft.com/office/drawing/2014/main" id="{6E1071FB-F629-F811-E100-08E5C8CA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932" y="1950905"/>
            <a:ext cx="1833196" cy="2484130"/>
          </a:xfrm>
          <a:prstGeom prst="roundRect">
            <a:avLst>
              <a:gd name="adj" fmla="val 147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75CE-C190-6E40-E5AD-FE6C6E046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R" dirty="0"/>
              <a:t>SCT – Molecular features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B7B5A-5B3C-1CAC-0D54-315A31D028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9919" y="6210598"/>
            <a:ext cx="5291644" cy="708763"/>
          </a:xfrm>
        </p:spPr>
        <p:txBody>
          <a:bodyPr>
            <a:norm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</a:rPr>
              <a:t>Wei CH, </a:t>
            </a:r>
            <a:r>
              <a:rPr lang="en-US" sz="1600" b="0" i="0" dirty="0" err="1">
                <a:solidFill>
                  <a:srgbClr val="212121"/>
                </a:solidFill>
                <a:effectLst/>
              </a:rPr>
              <a:t>Fadare</a:t>
            </a:r>
            <a:r>
              <a:rPr lang="en-US" sz="1600" b="0" i="0" dirty="0">
                <a:solidFill>
                  <a:srgbClr val="212121"/>
                </a:solidFill>
                <a:effectLst/>
              </a:rPr>
              <a:t> O. Front Oncol. 2024 Jan 30;14:1331903</a:t>
            </a:r>
            <a:endParaRPr lang="en-BR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66777-7C07-A78F-6F3F-2BE9E2178619}"/>
              </a:ext>
            </a:extLst>
          </p:cNvPr>
          <p:cNvSpPr txBox="1"/>
          <p:nvPr/>
        </p:nvSpPr>
        <p:spPr>
          <a:xfrm>
            <a:off x="4935795" y="5945997"/>
            <a:ext cx="59190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</a:rPr>
              <a:t>Mendoza RP, et al. Am J Surg </a:t>
            </a:r>
            <a:r>
              <a:rPr lang="en-US" sz="1600" b="0" i="0" dirty="0" err="1">
                <a:solidFill>
                  <a:srgbClr val="212121"/>
                </a:solidFill>
                <a:effectLst/>
              </a:rPr>
              <a:t>Pathol</a:t>
            </a:r>
            <a:r>
              <a:rPr lang="en-US" sz="1600" b="0" i="0" dirty="0">
                <a:solidFill>
                  <a:srgbClr val="212121"/>
                </a:solidFill>
                <a:effectLst/>
              </a:rPr>
              <a:t>. 2023 Dec 1;47(12):1398-1408</a:t>
            </a:r>
            <a:endParaRPr lang="en-BR" sz="1600" dirty="0"/>
          </a:p>
        </p:txBody>
      </p:sp>
      <p:pic>
        <p:nvPicPr>
          <p:cNvPr id="6" name="Imagem 3">
            <a:extLst>
              <a:ext uri="{FF2B5EF4-FFF2-40B4-BE49-F238E27FC236}">
                <a16:creationId xmlns:a16="http://schemas.microsoft.com/office/drawing/2014/main" id="{F4AB11C8-8F3F-0E07-8C30-983DCFBB0712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73951"/>
            <a:ext cx="6007403" cy="360570"/>
          </a:xfrm>
          <a:prstGeom prst="rect">
            <a:avLst/>
          </a:prstGeom>
        </p:spPr>
      </p:pic>
      <p:graphicFrame>
        <p:nvGraphicFramePr>
          <p:cNvPr id="8" name="TextBox 3">
            <a:extLst>
              <a:ext uri="{FF2B5EF4-FFF2-40B4-BE49-F238E27FC236}">
                <a16:creationId xmlns:a16="http://schemas.microsoft.com/office/drawing/2014/main" id="{962B9B30-CC0A-644E-2148-F09BD2E46C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235914"/>
              </p:ext>
            </p:extLst>
          </p:nvPr>
        </p:nvGraphicFramePr>
        <p:xfrm>
          <a:off x="467139" y="1620079"/>
          <a:ext cx="10813774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87337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1B7A7-3C4F-E2DF-1108-8641E3AA6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R" dirty="0"/>
              <a:t>SCT -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6C2CD-3990-AB6B-0C27-91CA2E122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667" y="1358782"/>
            <a:ext cx="11738665" cy="5004658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Ovarian tumor consisting entirely of </a:t>
            </a:r>
            <a:r>
              <a:rPr lang="en-US" sz="2400" b="1" dirty="0"/>
              <a:t>cells with steroid-secreting morphology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Cytoplasm range from </a:t>
            </a:r>
            <a:r>
              <a:rPr lang="en-US" sz="2400" b="1" dirty="0"/>
              <a:t>eosinophilic (lipid-poor) to pale and vacuolated (lipid-rich)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Might present nuclear atypia, necrosis and increased mitotic count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Stains for sex cord markers and Melan-A</a:t>
            </a:r>
            <a:r>
              <a:rPr lang="en-US" sz="2400" dirty="0"/>
              <a:t> and might present lipochrome pigment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Prediction of malignancy is difficult, but in the largest series (115 cases), </a:t>
            </a:r>
            <a:r>
              <a:rPr lang="en-US" sz="2400" b="1" dirty="0"/>
              <a:t>age &gt; 65yo, size &gt;4cm, stage other than FIGO IA, tumor necrosis and hemorrhage </a:t>
            </a:r>
            <a:r>
              <a:rPr lang="en-US" sz="2400" dirty="0"/>
              <a:t>were relevant features*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dvOTa20b42a7"/>
              </a:rPr>
              <a:t>R</a:t>
            </a:r>
            <a:r>
              <a:rPr lang="en-US" sz="2400" b="1" dirty="0">
                <a:effectLst/>
                <a:latin typeface="AdvOTa20b42a7"/>
              </a:rPr>
              <a:t>ecurrences may occur many years after primary surgical resection</a:t>
            </a:r>
            <a:endParaRPr lang="en-US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DEE585-DDD7-782C-A15E-03D477BD2111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998212"/>
            <a:ext cx="3944651" cy="360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756B3D-52F7-10AB-9417-D592F7E0983E}"/>
              </a:ext>
            </a:extLst>
          </p:cNvPr>
          <p:cNvSpPr txBox="1"/>
          <p:nvPr/>
        </p:nvSpPr>
        <p:spPr>
          <a:xfrm>
            <a:off x="5237921" y="6192684"/>
            <a:ext cx="10532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8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Fadare</a:t>
            </a:r>
            <a:r>
              <a:rPr lang="en-US" sz="18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O, et al.  Am J Surg </a:t>
            </a:r>
            <a:r>
              <a:rPr lang="en-US" sz="18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en-US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2024;48(5):570-580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537970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34477" y="240934"/>
            <a:ext cx="7777317" cy="810754"/>
          </a:xfrm>
        </p:spPr>
        <p:txBody>
          <a:bodyPr/>
          <a:lstStyle/>
          <a:p>
            <a:r>
              <a:rPr lang="pt-BR" dirty="0"/>
              <a:t>Acknowledgements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02FD5-6A3D-5841-BDE4-E777415CA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783" y="1427472"/>
            <a:ext cx="11641441" cy="543052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Dr. Fabiola Medeiros, Dr. Louise de </a:t>
            </a:r>
            <a:r>
              <a:rPr lang="pt-BR" sz="2400" dirty="0" err="1"/>
              <a:t>Brot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Dr. Leonardo Lordello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err="1"/>
              <a:t>Gynecopath</a:t>
            </a:r>
            <a:r>
              <a:rPr lang="pt-BR" sz="2400" dirty="0"/>
              <a:t> </a:t>
            </a:r>
            <a:r>
              <a:rPr lang="pt-BR" sz="2400" dirty="0" err="1"/>
              <a:t>group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Rede D’Or São Luiz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err="1"/>
              <a:t>Gynecopath</a:t>
            </a:r>
            <a:r>
              <a:rPr lang="pt-BR" sz="2400" dirty="0"/>
              <a:t> </a:t>
            </a:r>
            <a:r>
              <a:rPr lang="pt-BR" sz="2400" dirty="0" err="1"/>
              <a:t>group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ICESP – Instituto do Câncer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Dr. Fernando Soares </a:t>
            </a:r>
            <a:r>
              <a:rPr lang="pt-BR" sz="2400" dirty="0" err="1"/>
              <a:t>and</a:t>
            </a:r>
            <a:r>
              <a:rPr lang="pt-BR" sz="2400" dirty="0"/>
              <a:t> Dr. Isabela Werneck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Dr. Venâncio Avancini </a:t>
            </a:r>
            <a:r>
              <a:rPr lang="pt-BR" sz="2400" dirty="0" err="1"/>
              <a:t>and</a:t>
            </a:r>
            <a:r>
              <a:rPr lang="pt-BR" sz="2400" dirty="0"/>
              <a:t> Dr. Evandro </a:t>
            </a:r>
            <a:r>
              <a:rPr lang="pt-BR" sz="2400" dirty="0" err="1"/>
              <a:t>Sobroza</a:t>
            </a:r>
            <a:r>
              <a:rPr lang="pt-BR" sz="2400" dirty="0"/>
              <a:t> de Mello</a:t>
            </a:r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4EDAB975-1876-3597-8097-A1BFFFB4EF67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75010" y="1002463"/>
            <a:ext cx="6007403" cy="3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06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0F429-D9D9-036B-AD4C-1FDE3F06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519" y="192554"/>
            <a:ext cx="7777317" cy="810754"/>
          </a:xfrm>
        </p:spPr>
        <p:txBody>
          <a:bodyPr/>
          <a:lstStyle/>
          <a:p>
            <a:r>
              <a:rPr lang="pt-BR" dirty="0" err="1"/>
              <a:t>References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ED1D93-CF60-7CD5-7C9F-E4843133EE70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45346" y="607189"/>
            <a:ext cx="11901307" cy="5960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</a:pPr>
            <a:endParaRPr lang="en-US" sz="1200" kern="1800" spc="-1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200" kern="1800" spc="-1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Fadare</a:t>
            </a:r>
            <a:r>
              <a:rPr lang="en-US" sz="1200" kern="1800" spc="-1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O, et al. 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The Malignant Potential of Ovarian Steroid Cell Tumors Revisited: A Multi-institutional Clinicopathologic Analysis of 115 Cases. 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Am J Surg </a:t>
            </a:r>
            <a:r>
              <a:rPr lang="en-US" sz="12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Pathol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. 2024;48(5):570-580 </a:t>
            </a:r>
          </a:p>
          <a:p>
            <a:pPr marL="342900" lvl="0" indent="-34290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200" kern="1800" spc="-1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Edmund LN, et al. Cytologic features of sex cord-stromal tumors in women. </a:t>
            </a:r>
            <a:r>
              <a:rPr lang="en-US" sz="1200" kern="1800" spc="-1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Cytopathol</a:t>
            </a:r>
            <a:r>
              <a:rPr lang="en-US" sz="1200" kern="1800" spc="-1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130(1):55-71. 2022.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BR" sz="1200" kern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FOXL2 Mutation Analysis of Ovarian Sex Cord-Stromal Tumors: Genotype</a:t>
            </a:r>
            <a:r>
              <a:rPr lang="en-US" sz="1200" kern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BR" sz="1200" kern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Phenotype Correlation With Diagnostic Considerations</a:t>
            </a:r>
            <a:r>
              <a:rPr lang="en-US" sz="1200" kern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200" kern="18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Buza</a:t>
            </a:r>
            <a:r>
              <a:rPr lang="en-US" sz="1200" kern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N, et al. Int J </a:t>
            </a:r>
            <a:r>
              <a:rPr lang="en-US" sz="1200" kern="18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Gynecol</a:t>
            </a:r>
            <a:r>
              <a:rPr lang="en-US" sz="1200" kern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kern="18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Pathol</a:t>
            </a:r>
            <a:r>
              <a:rPr lang="en-US" sz="1200" kern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37(4):305-315. 2018.</a:t>
            </a:r>
            <a:endParaRPr lang="en-BR" sz="12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B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Sertoli–Leydig cell tumor of the ovary: Analysis of a single institution database and review of the literature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Durmus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Y, et al. J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Obstet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Gynaecol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Res, 45(7):1311-1318. 2019.</a:t>
            </a:r>
          </a:p>
          <a:p>
            <a:pPr marL="342900" indent="-34290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Fadare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O, et al. Ovarian steroid cell tumors: what do we know so far? Front Oncol. 2024 Jan 30;14:1331903. </a:t>
            </a:r>
          </a:p>
          <a:p>
            <a:pPr marL="342900" indent="-34290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Sbitti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Y, et al. Diagnostic challenge for ovarian malignant melanoma in premenopausal women: primary or metastatic? World J Surg Oncol. 2011 Jun 17;9:65.</a:t>
            </a:r>
          </a:p>
          <a:p>
            <a:pPr marL="342900" indent="-34290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Mendoza RP, et al. Clinicopathologic Analysis and Molecular Profiling of Ovarian Steroid Cell Tumors. Am J Surg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Pathol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. 2023 Dec 1;47(12):1398-1408.</a:t>
            </a:r>
          </a:p>
          <a:p>
            <a:pPr marL="342900" indent="-34290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WHO Classification of Tumours Editorial Board. Female genital tumours Lyon (France): International Agency for Research on Cancer; 2020</a:t>
            </a:r>
          </a:p>
          <a:p>
            <a:pPr marL="342900" indent="-342900" algn="just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Jiang W, et al. Benign and malignant ovarian steroid cell tumors, not otherwise specified: case studies, comparison, and review of the literature. Journal of Ovarian Research. 2013, 6:53</a:t>
            </a:r>
            <a:endParaRPr lang="en-BR" sz="1100" dirty="0"/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B645F306-A59F-2CA0-C003-2D14C705CEA4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3519" y="823023"/>
            <a:ext cx="3100522" cy="3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77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98257" y="2234787"/>
            <a:ext cx="3195484" cy="756679"/>
          </a:xfrm>
        </p:spPr>
        <p:txBody>
          <a:bodyPr/>
          <a:lstStyle/>
          <a:p>
            <a:r>
              <a:rPr lang="pt-BR" sz="4000" dirty="0" err="1">
                <a:latin typeface="+mn-lt"/>
              </a:rPr>
              <a:t>Thank</a:t>
            </a:r>
            <a:r>
              <a:rPr lang="pt-BR" sz="4000" dirty="0">
                <a:latin typeface="+mn-lt"/>
              </a:rPr>
              <a:t> </a:t>
            </a:r>
            <a:r>
              <a:rPr lang="pt-BR" sz="4000" dirty="0" err="1">
                <a:latin typeface="+mn-lt"/>
              </a:rPr>
              <a:t>You</a:t>
            </a:r>
            <a:r>
              <a:rPr lang="pt-BR" sz="4000" dirty="0">
                <a:latin typeface="+mn-lt"/>
              </a:rPr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3183198"/>
            <a:ext cx="5239976" cy="41395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9080DF-4A77-67D0-0DA7-C8C660114D68}"/>
              </a:ext>
            </a:extLst>
          </p:cNvPr>
          <p:cNvSpPr txBox="1"/>
          <p:nvPr/>
        </p:nvSpPr>
        <p:spPr>
          <a:xfrm>
            <a:off x="2723842" y="3788889"/>
            <a:ext cx="674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rafael.paschoalini@hc.fm.usp.br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A99A8C5-5364-F8D4-66A2-06888E6B06B4}"/>
              </a:ext>
            </a:extLst>
          </p:cNvPr>
          <p:cNvGrpSpPr/>
          <p:nvPr/>
        </p:nvGrpSpPr>
        <p:grpSpPr>
          <a:xfrm>
            <a:off x="3945512" y="4503841"/>
            <a:ext cx="4300971" cy="1026018"/>
            <a:chOff x="3740154" y="4503841"/>
            <a:chExt cx="4300971" cy="1026018"/>
          </a:xfrm>
        </p:grpSpPr>
        <p:pic>
          <p:nvPicPr>
            <p:cNvPr id="7" name="Picture 2" descr="ICESP ganha campanha para arrecadar doações">
              <a:extLst>
                <a:ext uri="{FF2B5EF4-FFF2-40B4-BE49-F238E27FC236}">
                  <a16:creationId xmlns:a16="http://schemas.microsoft.com/office/drawing/2014/main" id="{4EEC86CB-A34E-A020-55E5-7A1F95DEA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09" y="4503841"/>
              <a:ext cx="1663916" cy="1026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DBC719-075A-2E91-6E65-B0AAE4516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7" t="19899" r="63807" b="35300"/>
            <a:stretch/>
          </p:blipFill>
          <p:spPr>
            <a:xfrm>
              <a:off x="3740154" y="4766007"/>
              <a:ext cx="2074638" cy="501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16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5D8D6E92-5757-BA05-D90B-E4D2396E4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47" y="2595298"/>
            <a:ext cx="5677453" cy="380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close-up of a white surface&#10;&#10;Description automatically generated">
            <a:extLst>
              <a:ext uri="{FF2B5EF4-FFF2-40B4-BE49-F238E27FC236}">
                <a16:creationId xmlns:a16="http://schemas.microsoft.com/office/drawing/2014/main" id="{31DA23B1-C838-169E-4359-DDF79D9CC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595298"/>
            <a:ext cx="5677453" cy="380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9A7F14E-C755-DBF7-1BD8-7A5B28C49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49452"/>
            <a:ext cx="7777317" cy="810754"/>
          </a:xfrm>
        </p:spPr>
        <p:txBody>
          <a:bodyPr/>
          <a:lstStyle/>
          <a:p>
            <a:r>
              <a:rPr lang="en-BR" dirty="0"/>
              <a:t>Frozen </a:t>
            </a:r>
            <a:r>
              <a:rPr lang="en-US" dirty="0"/>
              <a:t>Section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D302F7-4960-4293-882D-1866A35C487E}"/>
              </a:ext>
            </a:extLst>
          </p:cNvPr>
          <p:cNvSpPr txBox="1"/>
          <p:nvPr/>
        </p:nvSpPr>
        <p:spPr>
          <a:xfrm>
            <a:off x="266700" y="1304229"/>
            <a:ext cx="11744325" cy="114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Laparoscopic </a:t>
            </a:r>
            <a:r>
              <a:rPr lang="en-US" sz="2400" b="1" dirty="0">
                <a:solidFill>
                  <a:srgbClr val="7030A0"/>
                </a:solidFill>
              </a:rPr>
              <a:t>right salpingo-oophorectomy </a:t>
            </a:r>
            <a:r>
              <a:rPr lang="en-US" sz="2400" dirty="0"/>
              <a:t>with excision of peritoneal lesions (Omentum, vaginal septum and uterine serosa)</a:t>
            </a:r>
            <a:endParaRPr lang="pt-BR" sz="2400" dirty="0"/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54A0FDC3-25CA-B04B-22DA-158059F0B7B6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" y="1002009"/>
            <a:ext cx="3420431" cy="3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0DAE-8D10-BEFA-5F26-6ADC19D6BE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R" dirty="0"/>
              <a:t>Frozen </a:t>
            </a:r>
            <a:r>
              <a:rPr lang="pt-BR" dirty="0" err="1"/>
              <a:t>Section</a:t>
            </a:r>
            <a:endParaRPr lang="en-BR" dirty="0"/>
          </a:p>
        </p:txBody>
      </p:sp>
      <p:pic>
        <p:nvPicPr>
          <p:cNvPr id="5" name="Picture 4" descr="A microscope view of a cell&#10;&#10;Description automatically generated">
            <a:extLst>
              <a:ext uri="{FF2B5EF4-FFF2-40B4-BE49-F238E27FC236}">
                <a16:creationId xmlns:a16="http://schemas.microsoft.com/office/drawing/2014/main" id="{CFE112E4-3074-1B4A-AB31-2754CD450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861" y="3738824"/>
            <a:ext cx="4115614" cy="257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4F7798BA-AA2F-B253-DB2F-695DCDB1C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9" y="1384608"/>
            <a:ext cx="5869483" cy="379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close-up of a microscope&#10;&#10;Description automatically generated">
            <a:extLst>
              <a:ext uri="{FF2B5EF4-FFF2-40B4-BE49-F238E27FC236}">
                <a16:creationId xmlns:a16="http://schemas.microsoft.com/office/drawing/2014/main" id="{C733668B-12BA-3CC1-55C6-1F26874A29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48596" r="42154"/>
          <a:stretch/>
        </p:blipFill>
        <p:spPr>
          <a:xfrm>
            <a:off x="7941890" y="1160206"/>
            <a:ext cx="4142080" cy="257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1A45D-9AC5-05FD-479A-B6ABBB6375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91" y="5176859"/>
            <a:ext cx="7950200" cy="15668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BR" dirty="0"/>
              <a:t>Right ovary: </a:t>
            </a:r>
            <a:r>
              <a:rPr lang="en-BR" b="1" dirty="0"/>
              <a:t>Neoplasia with sex cord/ stromal differentiation </a:t>
            </a:r>
            <a:r>
              <a:rPr lang="pt-BR" b="1" dirty="0"/>
              <a:t>   </a:t>
            </a:r>
            <a:r>
              <a:rPr lang="en-BR" b="1" dirty="0"/>
              <a:t>with luteinization and atypia</a:t>
            </a:r>
            <a:r>
              <a:rPr lang="en-BR" dirty="0"/>
              <a:t>.</a:t>
            </a:r>
          </a:p>
          <a:p>
            <a:r>
              <a:rPr lang="en-BR" dirty="0"/>
              <a:t>       Note: The specimen was received with </a:t>
            </a:r>
            <a:r>
              <a:rPr lang="en-BR" b="1" dirty="0">
                <a:solidFill>
                  <a:srgbClr val="C00000"/>
                </a:solidFill>
              </a:rPr>
              <a:t>ruptured capsule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EA541369-1BEB-15D9-2785-FACA136561EF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" y="1002009"/>
            <a:ext cx="3420431" cy="3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1A02-84D3-4B5D-8D5A-CB8B2261E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078" y="452089"/>
            <a:ext cx="7777317" cy="810754"/>
          </a:xfrm>
        </p:spPr>
        <p:txBody>
          <a:bodyPr/>
          <a:lstStyle/>
          <a:p>
            <a:r>
              <a:rPr lang="en-BR" dirty="0"/>
              <a:t>Macroscopy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3FD10-5CA0-D4F9-D36A-0D436912A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458" y="1725310"/>
            <a:ext cx="11150600" cy="417699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BR" sz="3200" dirty="0"/>
              <a:t>Right adnex: Tumor with </a:t>
            </a:r>
            <a:r>
              <a:rPr lang="en-BR" sz="3200" b="1" dirty="0"/>
              <a:t>partial ruptured capsule </a:t>
            </a:r>
            <a:r>
              <a:rPr lang="en-BR" sz="3200" dirty="0"/>
              <a:t>with gray surface and haemorrhagic foci measuring 4.0 x 3.5 x 3.0 cm </a:t>
            </a:r>
            <a:endParaRPr lang="pt-BR" sz="3200" dirty="0"/>
          </a:p>
          <a:p>
            <a:pPr marL="457200" indent="-4572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The </a:t>
            </a:r>
            <a:r>
              <a:rPr lang="en-US" sz="3200" dirty="0"/>
              <a:t>specimen was</a:t>
            </a:r>
            <a:r>
              <a:rPr lang="en-BR" sz="3200" dirty="0"/>
              <a:t> partially submitted to examination </a:t>
            </a:r>
            <a:endParaRPr lang="pt-BR" sz="3200" dirty="0"/>
          </a:p>
          <a:p>
            <a:pPr>
              <a:lnSpc>
                <a:spcPct val="160000"/>
              </a:lnSpc>
            </a:pPr>
            <a:r>
              <a:rPr lang="pt-BR" sz="3200" dirty="0"/>
              <a:t>      </a:t>
            </a:r>
            <a:r>
              <a:rPr lang="en-BR" sz="3200" dirty="0"/>
              <a:t>(8 fragments </a:t>
            </a:r>
            <a:r>
              <a:rPr lang="pt-BR" sz="3200" dirty="0"/>
              <a:t>in </a:t>
            </a:r>
            <a:r>
              <a:rPr lang="en-BR" sz="3200" dirty="0"/>
              <a:t>6 paraffin blocks </a:t>
            </a:r>
            <a:r>
              <a:rPr lang="pt-BR" sz="3200" dirty="0"/>
              <a:t>-</a:t>
            </a:r>
            <a:r>
              <a:rPr lang="en-BR" sz="3200" dirty="0"/>
              <a:t> </a:t>
            </a:r>
            <a:r>
              <a:rPr lang="en-BR" sz="3200" b="1" dirty="0"/>
              <a:t>2 fragments/cm</a:t>
            </a:r>
            <a:r>
              <a:rPr lang="en-BR" sz="3200" dirty="0"/>
              <a:t>)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7CB1EF72-509D-8EA8-7DE0-5FFC29CBD12D}"/>
              </a:ext>
            </a:extLst>
          </p:cNvPr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177685"/>
            <a:ext cx="3420431" cy="3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6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BFAE205F-0853-C00B-62F7-D3630B16E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t="4094" r="35408" b="7340"/>
          <a:stretch/>
        </p:blipFill>
        <p:spPr>
          <a:xfrm rot="16200000">
            <a:off x="2506159" y="-1294316"/>
            <a:ext cx="6789158" cy="95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8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Uma imagem contendo roxo, montanha, homem, segurando&#10;&#10;Descrição gerada automaticamente">
            <a:extLst>
              <a:ext uri="{FF2B5EF4-FFF2-40B4-BE49-F238E27FC236}">
                <a16:creationId xmlns:a16="http://schemas.microsoft.com/office/drawing/2014/main" id="{5D0A9576-EAB1-8CD4-240C-0FABD83FD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53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6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2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3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5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99D20038-36B0-3B4C-893F-777FCF608C1B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850B76C2-C837-9646-9361-EDA48626854D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C4FD4E55-8911-1A4D-A4FA-4B03ED07A7C3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0D0B8C4D-2938-CB4F-9AF0-41B270252F39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4A949FA4-7912-D64C-98AB-99593D8BA431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F61570A0-F692-CF47-AE85-7DC2CD8D5892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33D2183-4834-49EA-8087-534529AB37E7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E73540B-7488-4842-AFBE-F878FF9CA164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BAD8F37D-4A6E-5748-9541-6BDF1A8C9087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69B99A35-4F0A-0D43-A06E-85C7632DFC34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88EB131A-CE92-D944-93FA-C4605DA9B477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4C5E8D8B-F620-044A-AE77-C33CEE34C803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35E79BDD-CDF3-C74C-839B-7762628F657D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3A011C83-E1BD-9A44-9299-A0DAD21B3602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A56CCCE9-FA9D-8E47-A14F-7C2513BAE4E5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81BF4C38-F6D7-3342-A87A-C7A4BA908EFF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0E41817C-CB6C-4845-BABE-327D091313D0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422AA8B8-67DB-AC40-86D1-BD5057C89959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C40DFC81-0051-2A49-A1FB-9C5C44166F70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142396EA-C814-8C41-B68F-37ACB5836B8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1C8E675A-2BEE-0744-9543-6531DD6C683C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5E863CE9-3026-4E56-A554-3353EB6339D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1CBBA5D8-8A7B-0647-84DF-E5796D15D165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4196</TotalTime>
  <Words>1777</Words>
  <Application>Microsoft Office PowerPoint</Application>
  <PresentationFormat>Widescreen</PresentationFormat>
  <Paragraphs>197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7" baseType="lpstr">
      <vt:lpstr>AdvOT8608a8d1</vt:lpstr>
      <vt:lpstr>AdvOTa20b42a7</vt:lpstr>
      <vt:lpstr>Aptos</vt:lpstr>
      <vt:lpstr>Aptos Display</vt:lpstr>
      <vt:lpstr>Arial</vt:lpstr>
      <vt:lpstr>Calibri</vt:lpstr>
      <vt:lpstr>Calibri Bold</vt:lpstr>
      <vt:lpstr>inherit</vt:lpstr>
      <vt:lpstr>Roboto</vt:lpstr>
      <vt:lpstr>system-ui</vt:lpstr>
      <vt:lpstr>Times New Roman</vt:lpstr>
      <vt:lpstr>Tema do Office</vt:lpstr>
      <vt:lpstr>Gyn path Seminar case - case #3 Ovarian germ cell and sex cord tumors</vt:lpstr>
      <vt:lpstr>Disclosure of Relevant Financial Relationships</vt:lpstr>
      <vt:lpstr>Clinical History</vt:lpstr>
      <vt:lpstr>Exams</vt:lpstr>
      <vt:lpstr>Frozen Section</vt:lpstr>
      <vt:lpstr>Frozen Section</vt:lpstr>
      <vt:lpstr>Macroscopy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Differential Diagnosis</vt:lpstr>
      <vt:lpstr>Apresentação do PowerPoint</vt:lpstr>
      <vt:lpstr>Apresentação do PowerPoint</vt:lpstr>
      <vt:lpstr>Other markers: Calretinin</vt:lpstr>
      <vt:lpstr>S100</vt:lpstr>
      <vt:lpstr>PanCK</vt:lpstr>
      <vt:lpstr>Immuno Summary</vt:lpstr>
      <vt:lpstr>Apresentação do PowerPoint</vt:lpstr>
      <vt:lpstr>Pathology Report</vt:lpstr>
      <vt:lpstr>Clinical Outcome</vt:lpstr>
      <vt:lpstr>Apresentação do PowerPoint</vt:lpstr>
      <vt:lpstr>Malignant Melanoma</vt:lpstr>
      <vt:lpstr>Apresentação do PowerPoint</vt:lpstr>
      <vt:lpstr>Apresentação do PowerPoint</vt:lpstr>
      <vt:lpstr>Pregnancy Luteoma</vt:lpstr>
      <vt:lpstr>Leydig Cell Tumor</vt:lpstr>
      <vt:lpstr>Granulosa Cell Tumor (Luteinized)</vt:lpstr>
      <vt:lpstr> Caretinin </vt:lpstr>
      <vt:lpstr>Reticulin</vt:lpstr>
      <vt:lpstr>Thecoma</vt:lpstr>
      <vt:lpstr>Apresentação do PowerPoint</vt:lpstr>
      <vt:lpstr>Steroid Cell Tumors (SCT)</vt:lpstr>
      <vt:lpstr>Apresentação do PowerPoint</vt:lpstr>
      <vt:lpstr>Apresentação do PowerPoint</vt:lpstr>
      <vt:lpstr>Apresentação do PowerPoint</vt:lpstr>
      <vt:lpstr>SCT – Historical Context</vt:lpstr>
      <vt:lpstr>SCT – Molecular features </vt:lpstr>
      <vt:lpstr>SCT - Summary</vt:lpstr>
      <vt:lpstr>Acknowledgements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 case</dc:title>
  <dc:creator>Rafael</dc:creator>
  <cp:lastModifiedBy>Rafael Bispo Paschoalini</cp:lastModifiedBy>
  <cp:revision>100</cp:revision>
  <dcterms:created xsi:type="dcterms:W3CDTF">2024-04-20T13:18:44Z</dcterms:created>
  <dcterms:modified xsi:type="dcterms:W3CDTF">2024-05-28T01:48:50Z</dcterms:modified>
</cp:coreProperties>
</file>